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74" r:id="rId14"/>
    <p:sldId id="275" r:id="rId15"/>
    <p:sldId id="269" r:id="rId16"/>
    <p:sldId id="270" r:id="rId17"/>
    <p:sldId id="271" r:id="rId18"/>
    <p:sldId id="276" r:id="rId19"/>
  </p:sldIdLst>
  <p:sldSz cx="18288000" cy="10287000"/>
  <p:notesSz cx="6858000" cy="9144000"/>
  <p:embeddedFontLst>
    <p:embeddedFont>
      <p:font typeface="More Sugar" pitchFamily="2" charset="0"/>
      <p:regular r:id="rId21"/>
    </p:embeddedFont>
    <p:embeddedFont>
      <p:font typeface="Playpen Sans" pitchFamily="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7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41C73-A388-42C9-AFEB-1ECDFD9DC9F8}" v="20" dt="2024-12-22T01:41:31.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296" autoAdjust="0"/>
    <p:restoredTop sz="94577" autoAdjust="0"/>
  </p:normalViewPr>
  <p:slideViewPr>
    <p:cSldViewPr>
      <p:cViewPr varScale="1">
        <p:scale>
          <a:sx n="61" d="100"/>
          <a:sy n="61" d="100"/>
        </p:scale>
        <p:origin x="-120" y="704"/>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Xuan Cao" userId="746c607091f6dc38" providerId="LiveId" clId="{87D41C73-A388-42C9-AFEB-1ECDFD9DC9F8}"/>
    <pc:docChg chg="undo custSel modSld">
      <pc:chgData name="Doan Xuan Cao" userId="746c607091f6dc38" providerId="LiveId" clId="{87D41C73-A388-42C9-AFEB-1ECDFD9DC9F8}" dt="2024-12-22T01:41:31.120" v="39" actId="1076"/>
      <pc:docMkLst>
        <pc:docMk/>
      </pc:docMkLst>
      <pc:sldChg chg="addSp delSp modSp mod addAnim delAnim modAnim">
        <pc:chgData name="Doan Xuan Cao" userId="746c607091f6dc38" providerId="LiveId" clId="{87D41C73-A388-42C9-AFEB-1ECDFD9DC9F8}" dt="2024-12-22T01:41:31.120" v="39" actId="1076"/>
        <pc:sldMkLst>
          <pc:docMk/>
          <pc:sldMk cId="0" sldId="263"/>
        </pc:sldMkLst>
        <pc:spChg chg="mod">
          <ac:chgData name="Doan Xuan Cao" userId="746c607091f6dc38" providerId="LiveId" clId="{87D41C73-A388-42C9-AFEB-1ECDFD9DC9F8}" dt="2024-12-22T01:41:10.416" v="28" actId="1076"/>
          <ac:spMkLst>
            <pc:docMk/>
            <pc:sldMk cId="0" sldId="263"/>
            <ac:spMk id="5" creationId="{00000000-0000-0000-0000-000000000000}"/>
          </ac:spMkLst>
        </pc:spChg>
        <pc:spChg chg="add del">
          <ac:chgData name="Doan Xuan Cao" userId="746c607091f6dc38" providerId="LiveId" clId="{87D41C73-A388-42C9-AFEB-1ECDFD9DC9F8}" dt="2024-12-22T01:41:16.267" v="32" actId="478"/>
          <ac:spMkLst>
            <pc:docMk/>
            <pc:sldMk cId="0" sldId="263"/>
            <ac:spMk id="8" creationId="{00000000-0000-0000-0000-000000000000}"/>
          </ac:spMkLst>
        </pc:spChg>
        <pc:picChg chg="add mod">
          <ac:chgData name="Doan Xuan Cao" userId="746c607091f6dc38" providerId="LiveId" clId="{87D41C73-A388-42C9-AFEB-1ECDFD9DC9F8}" dt="2024-12-22T01:41:10.729" v="29" actId="1076"/>
          <ac:picMkLst>
            <pc:docMk/>
            <pc:sldMk cId="0" sldId="263"/>
            <ac:picMk id="1026" creationId="{0CBE6A20-4946-8563-FA57-B127370DC898}"/>
          </ac:picMkLst>
        </pc:picChg>
        <pc:picChg chg="add del">
          <ac:chgData name="Doan Xuan Cao" userId="746c607091f6dc38" providerId="LiveId" clId="{87D41C73-A388-42C9-AFEB-1ECDFD9DC9F8}" dt="2024-12-22T01:41:16.267" v="32" actId="478"/>
          <ac:picMkLst>
            <pc:docMk/>
            <pc:sldMk cId="0" sldId="263"/>
            <ac:picMk id="1028" creationId="{8435602B-8CCA-C611-D2AE-93491A5811C7}"/>
          </ac:picMkLst>
        </pc:picChg>
        <pc:picChg chg="add mod">
          <ac:chgData name="Doan Xuan Cao" userId="746c607091f6dc38" providerId="LiveId" clId="{87D41C73-A388-42C9-AFEB-1ECDFD9DC9F8}" dt="2024-12-22T01:41:31.120" v="39" actId="1076"/>
          <ac:picMkLst>
            <pc:docMk/>
            <pc:sldMk cId="0" sldId="263"/>
            <ac:picMk id="1030" creationId="{1A3E073F-3922-ACDF-6FCC-6C8CD46DB883}"/>
          </ac:picMkLst>
        </pc:picChg>
      </pc:sldChg>
      <pc:sldChg chg="addSp delSp modSp mod">
        <pc:chgData name="Doan Xuan Cao" userId="746c607091f6dc38" providerId="LiveId" clId="{87D41C73-A388-42C9-AFEB-1ECDFD9DC9F8}" dt="2024-12-21T05:21:28.632" v="23" actId="14100"/>
        <pc:sldMkLst>
          <pc:docMk/>
          <pc:sldMk cId="3122444086" sldId="275"/>
        </pc:sldMkLst>
        <pc:spChg chg="mod">
          <ac:chgData name="Doan Xuan Cao" userId="746c607091f6dc38" providerId="LiveId" clId="{87D41C73-A388-42C9-AFEB-1ECDFD9DC9F8}" dt="2024-12-21T05:20:06.871" v="4" actId="1076"/>
          <ac:spMkLst>
            <pc:docMk/>
            <pc:sldMk cId="3122444086" sldId="275"/>
            <ac:spMk id="2" creationId="{AD355765-5622-F340-A302-7C75097D214D}"/>
          </ac:spMkLst>
        </pc:spChg>
        <pc:spChg chg="add">
          <ac:chgData name="Doan Xuan Cao" userId="746c607091f6dc38" providerId="LiveId" clId="{87D41C73-A388-42C9-AFEB-1ECDFD9DC9F8}" dt="2024-12-21T05:19:49.016" v="1"/>
          <ac:spMkLst>
            <pc:docMk/>
            <pc:sldMk cId="3122444086" sldId="275"/>
            <ac:spMk id="3" creationId="{65155D96-4725-DAB9-0A33-18DC6B253382}"/>
          </ac:spMkLst>
        </pc:spChg>
        <pc:spChg chg="add mod">
          <ac:chgData name="Doan Xuan Cao" userId="746c607091f6dc38" providerId="LiveId" clId="{87D41C73-A388-42C9-AFEB-1ECDFD9DC9F8}" dt="2024-12-21T05:20:13.299" v="5"/>
          <ac:spMkLst>
            <pc:docMk/>
            <pc:sldMk cId="3122444086" sldId="275"/>
            <ac:spMk id="4" creationId="{CF3FF1A4-5C94-53D4-C050-C00A98195B75}"/>
          </ac:spMkLst>
        </pc:spChg>
        <pc:spChg chg="mod">
          <ac:chgData name="Doan Xuan Cao" userId="746c607091f6dc38" providerId="LiveId" clId="{87D41C73-A388-42C9-AFEB-1ECDFD9DC9F8}" dt="2024-12-21T05:21:16.778" v="18" actId="14100"/>
          <ac:spMkLst>
            <pc:docMk/>
            <pc:sldMk cId="3122444086" sldId="275"/>
            <ac:spMk id="19" creationId="{8A313589-CDFC-BFB8-6FD8-C0B5B6EA37E1}"/>
          </ac:spMkLst>
        </pc:spChg>
        <pc:picChg chg="add del">
          <ac:chgData name="Doan Xuan Cao" userId="746c607091f6dc38" providerId="LiveId" clId="{87D41C73-A388-42C9-AFEB-1ECDFD9DC9F8}" dt="2024-12-21T05:20:18.028" v="7" actId="478"/>
          <ac:picMkLst>
            <pc:docMk/>
            <pc:sldMk cId="3122444086" sldId="275"/>
            <ac:picMk id="8" creationId="{A097C70A-3516-AFC7-BD94-A2F974C815CE}"/>
          </ac:picMkLst>
        </pc:picChg>
        <pc:picChg chg="add mod">
          <ac:chgData name="Doan Xuan Cao" userId="746c607091f6dc38" providerId="LiveId" clId="{87D41C73-A388-42C9-AFEB-1ECDFD9DC9F8}" dt="2024-12-21T05:21:28.632" v="23" actId="14100"/>
          <ac:picMkLst>
            <pc:docMk/>
            <pc:sldMk cId="3122444086" sldId="275"/>
            <ac:picMk id="13" creationId="{CAD3326C-7640-03C7-B484-DF270163EA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E5B27-B7DF-0041-9D83-219E56A40B7E}" type="datetimeFigureOut">
              <a:rPr lang="en-VN" smtClean="0"/>
              <a:t>22/12/24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D7937-29C9-F54A-849C-DF232DA9389C}" type="slidenum">
              <a:rPr lang="en-VN" smtClean="0"/>
              <a:t>‹#›</a:t>
            </a:fld>
            <a:endParaRPr lang="en-VN"/>
          </a:p>
        </p:txBody>
      </p:sp>
    </p:spTree>
    <p:extLst>
      <p:ext uri="{BB962C8B-B14F-4D97-AF65-F5344CB8AC3E}">
        <p14:creationId xmlns:p14="http://schemas.microsoft.com/office/powerpoint/2010/main" val="2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1</a:t>
            </a:fld>
            <a:endParaRPr lang="en-VN"/>
          </a:p>
        </p:txBody>
      </p:sp>
    </p:spTree>
    <p:extLst>
      <p:ext uri="{BB962C8B-B14F-4D97-AF65-F5344CB8AC3E}">
        <p14:creationId xmlns:p14="http://schemas.microsoft.com/office/powerpoint/2010/main" val="202225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0" dirty="0">
                <a:solidFill>
                  <a:srgbClr val="000000"/>
                </a:solidFill>
                <a:latin typeface="#9Slide03 Ample" panose="02000000000000000000" pitchFamily="2" charset="77"/>
                <a:ea typeface="More Sugar"/>
                <a:cs typeface="More Sugar"/>
                <a:sym typeface="More Sugar"/>
              </a:rPr>
              <a:t>The </a:t>
            </a:r>
            <a:r>
              <a:rPr lang="en-US" sz="1200" spc="40" dirty="0" err="1">
                <a:solidFill>
                  <a:srgbClr val="000000"/>
                </a:solidFill>
                <a:latin typeface="#9Slide03 Ample" panose="02000000000000000000" pitchFamily="2" charset="77"/>
                <a:ea typeface="More Sugar"/>
                <a:cs typeface="More Sugar"/>
                <a:sym typeface="More Sugar"/>
              </a:rPr>
              <a:t>KeyHandler</a:t>
            </a:r>
            <a:r>
              <a:rPr lang="en-US" sz="1200" spc="40" dirty="0">
                <a:solidFill>
                  <a:srgbClr val="000000"/>
                </a:solidFill>
                <a:latin typeface="#9Slide03 Ample" panose="02000000000000000000" pitchFamily="2" charset="77"/>
                <a:ea typeface="More Sugar"/>
                <a:cs typeface="More Sugar"/>
                <a:sym typeface="More Sugar"/>
              </a:rPr>
              <a:t> class serves as the system's interface for handling user input. It monitors key presses and releases, updating the state of relevant attributes that dictate gameplay actions. </a:t>
            </a:r>
          </a:p>
          <a:p>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5</a:t>
            </a:fld>
            <a:endParaRPr lang="en-VN"/>
          </a:p>
        </p:txBody>
      </p:sp>
    </p:spTree>
    <p:extLst>
      <p:ext uri="{BB962C8B-B14F-4D97-AF65-F5344CB8AC3E}">
        <p14:creationId xmlns:p14="http://schemas.microsoft.com/office/powerpoint/2010/main" val="15792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The Block class represents the fundamental building block of all Tetris pieces. Each Tetris piece (Mino) is composed of multiple Block instances. </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8</a:t>
            </a:fld>
            <a:endParaRPr lang="en-VN"/>
          </a:p>
        </p:txBody>
      </p:sp>
    </p:spTree>
    <p:extLst>
      <p:ext uri="{BB962C8B-B14F-4D97-AF65-F5344CB8AC3E}">
        <p14:creationId xmlns:p14="http://schemas.microsoft.com/office/powerpoint/2010/main" val="16743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It serves as the base class for all specific Tetris piece shapes (e.g., </a:t>
            </a:r>
            <a:r>
              <a:rPr lang="en-US" sz="1200" spc="40" dirty="0" err="1">
                <a:solidFill>
                  <a:srgbClr val="000000"/>
                </a:solidFill>
                <a:latin typeface="#9Slide03 Ample" panose="02000000000000000000" pitchFamily="2" charset="77"/>
                <a:ea typeface="More Sugar"/>
                <a:cs typeface="More Sugar"/>
                <a:sym typeface="More Sugar"/>
              </a:rPr>
              <a:t>Mino_Bar</a:t>
            </a:r>
            <a:r>
              <a:rPr lang="en-US" sz="1200" spc="40" dirty="0">
                <a:solidFill>
                  <a:srgbClr val="000000"/>
                </a:solidFill>
                <a:latin typeface="#9Slide03 Ample" panose="02000000000000000000" pitchFamily="2" charset="77"/>
                <a:ea typeface="More Sugar"/>
                <a:cs typeface="More Sugar"/>
                <a:sym typeface="More Sugar"/>
              </a:rPr>
              <a:t>, Mino_L1).</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9</a:t>
            </a:fld>
            <a:endParaRPr lang="en-VN"/>
          </a:p>
        </p:txBody>
      </p:sp>
    </p:spTree>
    <p:extLst>
      <p:ext uri="{BB962C8B-B14F-4D97-AF65-F5344CB8AC3E}">
        <p14:creationId xmlns:p14="http://schemas.microsoft.com/office/powerpoint/2010/main" val="236804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It is responsible for handling active and upcoming Tetris pieces, detecting and resolving collisions, managing static blocks, and clearing completed lines.</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11</a:t>
            </a:fld>
            <a:endParaRPr lang="en-VN"/>
          </a:p>
        </p:txBody>
      </p:sp>
    </p:spTree>
    <p:extLst>
      <p:ext uri="{BB962C8B-B14F-4D97-AF65-F5344CB8AC3E}">
        <p14:creationId xmlns:p14="http://schemas.microsoft.com/office/powerpoint/2010/main" val="264488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12/22/24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12/22/24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12/22/24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12/22/24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12/22/24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12/22/24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rot="-5400000">
            <a:off x="13087133" y="-435802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4" name="Freeform 4"/>
          <p:cNvSpPr/>
          <p:nvPr/>
        </p:nvSpPr>
        <p:spPr>
          <a:xfrm rot="-5400000">
            <a:off x="1785143" y="8609192"/>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5" name="Freeform 5"/>
          <p:cNvSpPr/>
          <p:nvPr/>
        </p:nvSpPr>
        <p:spPr>
          <a:xfrm rot="-5400000">
            <a:off x="-5780053" y="-6387202"/>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6" name="Freeform 6"/>
          <p:cNvSpPr/>
          <p:nvPr/>
        </p:nvSpPr>
        <p:spPr>
          <a:xfrm>
            <a:off x="1419334" y="3359204"/>
            <a:ext cx="846352" cy="477035"/>
          </a:xfrm>
          <a:custGeom>
            <a:avLst/>
            <a:gdLst/>
            <a:ahLst/>
            <a:cxnLst/>
            <a:rect l="l" t="t" r="r" b="b"/>
            <a:pathLst>
              <a:path w="846352" h="477035">
                <a:moveTo>
                  <a:pt x="0" y="0"/>
                </a:moveTo>
                <a:lnTo>
                  <a:pt x="846352" y="0"/>
                </a:lnTo>
                <a:lnTo>
                  <a:pt x="846352" y="477035"/>
                </a:lnTo>
                <a:lnTo>
                  <a:pt x="0" y="4770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7" name="Freeform 7"/>
          <p:cNvSpPr/>
          <p:nvPr/>
        </p:nvSpPr>
        <p:spPr>
          <a:xfrm rot="1053546">
            <a:off x="13562544" y="727344"/>
            <a:ext cx="4222035" cy="4625735"/>
          </a:xfrm>
          <a:custGeom>
            <a:avLst/>
            <a:gdLst/>
            <a:ahLst/>
            <a:cxnLst/>
            <a:rect l="l" t="t" r="r" b="b"/>
            <a:pathLst>
              <a:path w="4222035" h="4625735">
                <a:moveTo>
                  <a:pt x="0" y="0"/>
                </a:moveTo>
                <a:lnTo>
                  <a:pt x="4222035" y="0"/>
                </a:lnTo>
                <a:lnTo>
                  <a:pt x="4222035" y="4625735"/>
                </a:lnTo>
                <a:lnTo>
                  <a:pt x="0" y="462573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1019018" y="6879192"/>
            <a:ext cx="733913" cy="932222"/>
          </a:xfrm>
          <a:custGeom>
            <a:avLst/>
            <a:gdLst/>
            <a:ahLst/>
            <a:cxnLst/>
            <a:rect l="l" t="t" r="r" b="b"/>
            <a:pathLst>
              <a:path w="733913" h="932222">
                <a:moveTo>
                  <a:pt x="0" y="0"/>
                </a:moveTo>
                <a:lnTo>
                  <a:pt x="733913" y="0"/>
                </a:lnTo>
                <a:lnTo>
                  <a:pt x="733913" y="932222"/>
                </a:lnTo>
                <a:lnTo>
                  <a:pt x="0" y="9322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VN"/>
          </a:p>
        </p:txBody>
      </p:sp>
      <p:sp>
        <p:nvSpPr>
          <p:cNvPr id="9" name="Freeform 9"/>
          <p:cNvSpPr/>
          <p:nvPr/>
        </p:nvSpPr>
        <p:spPr>
          <a:xfrm rot="-866709">
            <a:off x="575631" y="8261892"/>
            <a:ext cx="1687406" cy="2169143"/>
          </a:xfrm>
          <a:custGeom>
            <a:avLst/>
            <a:gdLst/>
            <a:ahLst/>
            <a:cxnLst/>
            <a:rect l="l" t="t" r="r" b="b"/>
            <a:pathLst>
              <a:path w="1687406" h="2169143">
                <a:moveTo>
                  <a:pt x="0" y="0"/>
                </a:moveTo>
                <a:lnTo>
                  <a:pt x="1687406" y="0"/>
                </a:lnTo>
                <a:lnTo>
                  <a:pt x="1687406" y="2169143"/>
                </a:lnTo>
                <a:lnTo>
                  <a:pt x="0" y="216914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VN"/>
          </a:p>
        </p:txBody>
      </p:sp>
      <p:sp>
        <p:nvSpPr>
          <p:cNvPr id="10" name="TextBox 10"/>
          <p:cNvSpPr txBox="1"/>
          <p:nvPr/>
        </p:nvSpPr>
        <p:spPr>
          <a:xfrm>
            <a:off x="1419334" y="3962634"/>
            <a:ext cx="13602878" cy="4104169"/>
          </a:xfrm>
          <a:prstGeom prst="rect">
            <a:avLst/>
          </a:prstGeom>
        </p:spPr>
        <p:txBody>
          <a:bodyPr lIns="0" tIns="0" rIns="0" bIns="0" rtlCol="0" anchor="t">
            <a:spAutoFit/>
          </a:bodyPr>
          <a:lstStyle/>
          <a:p>
            <a:pPr marL="0" lvl="0" indent="0" algn="l">
              <a:lnSpc>
                <a:spcPts val="16221"/>
              </a:lnSpc>
            </a:pPr>
            <a:r>
              <a:rPr lang="en-US" sz="13517" u="none" strike="noStrike" spc="162" dirty="0">
                <a:solidFill>
                  <a:srgbClr val="915833">
                    <a:alpha val="80000"/>
                  </a:srgbClr>
                </a:solidFill>
                <a:latin typeface="More Sugar"/>
                <a:ea typeface="More Sugar"/>
                <a:cs typeface="More Sugar"/>
                <a:sym typeface="More Sugar"/>
              </a:rPr>
              <a:t>Group Project</a:t>
            </a:r>
          </a:p>
          <a:p>
            <a:pPr marL="0" lvl="0" indent="0" algn="l">
              <a:lnSpc>
                <a:spcPts val="16221"/>
              </a:lnSpc>
            </a:pPr>
            <a:r>
              <a:rPr lang="en-US" sz="13517" u="none" strike="noStrike" spc="162" dirty="0">
                <a:solidFill>
                  <a:srgbClr val="915833">
                    <a:alpha val="80000"/>
                  </a:srgbClr>
                </a:solidFill>
                <a:latin typeface="More Sugar"/>
                <a:ea typeface="More Sugar"/>
                <a:cs typeface="More Sugar"/>
                <a:sym typeface="More Sugar"/>
              </a:rPr>
              <a:t>Tetris game</a:t>
            </a:r>
          </a:p>
        </p:txBody>
      </p:sp>
      <p:sp>
        <p:nvSpPr>
          <p:cNvPr id="11" name="Freeform 11"/>
          <p:cNvSpPr/>
          <p:nvPr/>
        </p:nvSpPr>
        <p:spPr>
          <a:xfrm>
            <a:off x="10194233" y="5713254"/>
            <a:ext cx="4129454" cy="337864"/>
          </a:xfrm>
          <a:custGeom>
            <a:avLst/>
            <a:gdLst/>
            <a:ahLst/>
            <a:cxnLst/>
            <a:rect l="l" t="t" r="r" b="b"/>
            <a:pathLst>
              <a:path w="4129454" h="337864">
                <a:moveTo>
                  <a:pt x="0" y="0"/>
                </a:moveTo>
                <a:lnTo>
                  <a:pt x="4129454" y="0"/>
                </a:lnTo>
                <a:lnTo>
                  <a:pt x="4129454" y="337864"/>
                </a:lnTo>
                <a:lnTo>
                  <a:pt x="0" y="33786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VN"/>
          </a:p>
        </p:txBody>
      </p:sp>
      <p:sp>
        <p:nvSpPr>
          <p:cNvPr id="14" name="TextBox 14"/>
          <p:cNvSpPr txBox="1"/>
          <p:nvPr/>
        </p:nvSpPr>
        <p:spPr>
          <a:xfrm>
            <a:off x="8143077" y="8840771"/>
            <a:ext cx="9116223" cy="335279"/>
          </a:xfrm>
          <a:prstGeom prst="rect">
            <a:avLst/>
          </a:prstGeom>
        </p:spPr>
        <p:txBody>
          <a:bodyPr lIns="0" tIns="0" rIns="0" bIns="0" rtlCol="0" anchor="t">
            <a:spAutoFit/>
          </a:bodyPr>
          <a:lstStyle/>
          <a:p>
            <a:pPr algn="r">
              <a:lnSpc>
                <a:spcPts val="2730"/>
              </a:lnSpc>
            </a:pPr>
            <a:r>
              <a:rPr lang="en-US" sz="2100" spc="25" dirty="0">
                <a:solidFill>
                  <a:srgbClr val="1C0E04"/>
                </a:solidFill>
                <a:latin typeface="Playpen Sans"/>
                <a:ea typeface="Playpen Sans"/>
                <a:cs typeface="Playpen Sans"/>
                <a:sym typeface="Playpen Sans"/>
              </a:rPr>
              <a:t>December 23, 2024</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53573" y="-554054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2877823" y="2638448"/>
            <a:ext cx="12257626" cy="5001218"/>
          </a:xfrm>
          <a:custGeom>
            <a:avLst/>
            <a:gdLst/>
            <a:ahLst/>
            <a:cxnLst/>
            <a:rect l="l" t="t" r="r" b="b"/>
            <a:pathLst>
              <a:path w="13388153" h="5462482">
                <a:moveTo>
                  <a:pt x="0" y="0"/>
                </a:moveTo>
                <a:lnTo>
                  <a:pt x="13388152" y="0"/>
                </a:lnTo>
                <a:lnTo>
                  <a:pt x="13388152" y="5462482"/>
                </a:lnTo>
                <a:lnTo>
                  <a:pt x="0" y="5462482"/>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627723" y="1579479"/>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6. Mino Variants Classes</a:t>
            </a:r>
          </a:p>
        </p:txBody>
      </p:sp>
      <p:sp>
        <p:nvSpPr>
          <p:cNvPr id="10" name="TextBox 10"/>
          <p:cNvSpPr txBox="1"/>
          <p:nvPr/>
        </p:nvSpPr>
        <p:spPr>
          <a:xfrm>
            <a:off x="320077" y="7805007"/>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Mino class is extended by specific subclasses that define the shapes and behaviors of individual Tetris pieces. Each variant inherits common attributes and methods from Mino but customizes the piece layout and behavior.</a:t>
            </a:r>
          </a:p>
        </p:txBody>
      </p:sp>
      <p:sp>
        <p:nvSpPr>
          <p:cNvPr id="11" name="Freeform 3">
            <a:extLst>
              <a:ext uri="{FF2B5EF4-FFF2-40B4-BE49-F238E27FC236}">
                <a16:creationId xmlns:a16="http://schemas.microsoft.com/office/drawing/2014/main" id="{8E9C772C-1F19-4859-B14A-7414AFAAF674}"/>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A69BC316-8145-C4D3-1660-8FEB9F292405}"/>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a:off x="16508995" y="6742900"/>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3309218" y="-9525"/>
            <a:ext cx="11669564" cy="1143000"/>
          </a:xfrm>
          <a:prstGeom prst="rect">
            <a:avLst/>
          </a:prstGeom>
        </p:spPr>
        <p:txBody>
          <a:bodyPr lIns="0" tIns="0" rIns="0" bIns="0" rtlCol="0" anchor="t">
            <a:spAutoFit/>
          </a:bodyPr>
          <a:lstStyle/>
          <a:p>
            <a:pPr marL="0" lvl="0" indent="0" algn="ctr">
              <a:lnSpc>
                <a:spcPts val="8999"/>
              </a:lnSpc>
            </a:pPr>
            <a:r>
              <a:rPr lang="en-US" sz="7499" spc="89">
                <a:solidFill>
                  <a:srgbClr val="915833">
                    <a:alpha val="80000"/>
                  </a:srgbClr>
                </a:solidFill>
                <a:latin typeface="More Sugar"/>
                <a:ea typeface="More Sugar"/>
                <a:cs typeface="More Sugar"/>
                <a:sym typeface="More Sugar"/>
              </a:rPr>
              <a:t>Class diagram</a:t>
            </a:r>
          </a:p>
        </p:txBody>
      </p:sp>
      <p:sp>
        <p:nvSpPr>
          <p:cNvPr id="5" name="Freeform 5"/>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2489702" y="1290326"/>
            <a:ext cx="3636834" cy="7706350"/>
          </a:xfrm>
          <a:custGeom>
            <a:avLst/>
            <a:gdLst/>
            <a:ahLst/>
            <a:cxnLst/>
            <a:rect l="l" t="t" r="r" b="b"/>
            <a:pathLst>
              <a:path w="2874835" h="6091693">
                <a:moveTo>
                  <a:pt x="0" y="0"/>
                </a:moveTo>
                <a:lnTo>
                  <a:pt x="2874836" y="0"/>
                </a:lnTo>
                <a:lnTo>
                  <a:pt x="2874836" y="6091692"/>
                </a:lnTo>
                <a:lnTo>
                  <a:pt x="0" y="6091692"/>
                </a:lnTo>
                <a:lnTo>
                  <a:pt x="0" y="0"/>
                </a:lnTo>
                <a:close/>
              </a:path>
            </a:pathLst>
          </a:custGeom>
          <a:blipFill>
            <a:blip r:embed="rId9"/>
            <a:stretch>
              <a:fillRect/>
            </a:stretch>
          </a:blipFill>
        </p:spPr>
        <p:txBody>
          <a:bodyPr/>
          <a:lstStyle/>
          <a:p>
            <a:endParaRPr lang="en-VN"/>
          </a:p>
        </p:txBody>
      </p:sp>
      <p:sp>
        <p:nvSpPr>
          <p:cNvPr id="9" name="TextBox 9"/>
          <p:cNvSpPr txBox="1"/>
          <p:nvPr/>
        </p:nvSpPr>
        <p:spPr>
          <a:xfrm>
            <a:off x="-2895600" y="1221882"/>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7. </a:t>
            </a:r>
            <a:r>
              <a:rPr lang="en-US" sz="5500" spc="89" dirty="0" err="1">
                <a:solidFill>
                  <a:srgbClr val="915833">
                    <a:alpha val="80000"/>
                  </a:srgbClr>
                </a:solidFill>
                <a:latin typeface="More Sugar"/>
                <a:ea typeface="More Sugar"/>
                <a:cs typeface="More Sugar"/>
                <a:sym typeface="More Sugar"/>
              </a:rPr>
              <a:t>PlayManager</a:t>
            </a:r>
            <a:r>
              <a:rPr lang="en-US" sz="5500" spc="89" dirty="0">
                <a:solidFill>
                  <a:srgbClr val="915833">
                    <a:alpha val="80000"/>
                  </a:srgbClr>
                </a:solidFill>
                <a:latin typeface="More Sugar"/>
                <a:ea typeface="More Sugar"/>
                <a:cs typeface="More Sugar"/>
                <a:sym typeface="More Sugar"/>
              </a:rPr>
              <a:t> Class</a:t>
            </a:r>
          </a:p>
        </p:txBody>
      </p:sp>
      <p:sp>
        <p:nvSpPr>
          <p:cNvPr id="10" name="TextBox 10"/>
          <p:cNvSpPr txBox="1"/>
          <p:nvPr/>
        </p:nvSpPr>
        <p:spPr>
          <a:xfrm>
            <a:off x="2322998" y="4170832"/>
            <a:ext cx="8801609" cy="148643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a:t>
            </a:r>
            <a:r>
              <a:rPr lang="en-US" sz="3400" spc="40" dirty="0" err="1">
                <a:solidFill>
                  <a:srgbClr val="000000"/>
                </a:solidFill>
                <a:latin typeface="#9Slide03 Ample" panose="02000000000000000000" pitchFamily="2" charset="77"/>
                <a:ea typeface="More Sugar"/>
                <a:cs typeface="More Sugar"/>
                <a:sym typeface="More Sugar"/>
              </a:rPr>
              <a:t>PlayManager</a:t>
            </a:r>
            <a:r>
              <a:rPr lang="en-US" sz="3400" spc="40" dirty="0">
                <a:solidFill>
                  <a:srgbClr val="000000"/>
                </a:solidFill>
                <a:latin typeface="#9Slide03 Ample" panose="02000000000000000000" pitchFamily="2" charset="77"/>
                <a:ea typeface="More Sugar"/>
                <a:cs typeface="More Sugar"/>
                <a:sym typeface="More Sugar"/>
              </a:rPr>
              <a:t> class manages the core gameplay mechanics. </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righ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4191000" y="2409020"/>
            <a:ext cx="9906000" cy="4971868"/>
          </a:xfrm>
          <a:custGeom>
            <a:avLst/>
            <a:gdLst/>
            <a:ahLst/>
            <a:cxnLst/>
            <a:rect l="l" t="t" r="r" b="b"/>
            <a:pathLst>
              <a:path w="12007486" h="6026614">
                <a:moveTo>
                  <a:pt x="0" y="0"/>
                </a:moveTo>
                <a:lnTo>
                  <a:pt x="12007486" y="0"/>
                </a:lnTo>
                <a:lnTo>
                  <a:pt x="12007486" y="6026614"/>
                </a:lnTo>
                <a:lnTo>
                  <a:pt x="0" y="6026614"/>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627723" y="1341164"/>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8 User Interface Classes</a:t>
            </a:r>
          </a:p>
        </p:txBody>
      </p:sp>
      <p:sp>
        <p:nvSpPr>
          <p:cNvPr id="10" name="TextBox 10"/>
          <p:cNvSpPr txBox="1"/>
          <p:nvPr/>
        </p:nvSpPr>
        <p:spPr>
          <a:xfrm>
            <a:off x="434377" y="7192259"/>
            <a:ext cx="17373116" cy="3056093"/>
          </a:xfrm>
          <a:prstGeom prst="rect">
            <a:avLst/>
          </a:prstGeom>
        </p:spPr>
        <p:txBody>
          <a:bodyPr lIns="0" tIns="0" rIns="0" bIns="0" rtlCol="0" anchor="t">
            <a:spAutoFit/>
          </a:bodyPr>
          <a:lstStyle/>
          <a:p>
            <a:pPr algn="just">
              <a:lnSpc>
                <a:spcPct val="150000"/>
              </a:lnSpc>
              <a:spcBef>
                <a:spcPct val="0"/>
              </a:spcBef>
            </a:pPr>
            <a:r>
              <a:rPr lang="en-US" sz="3400" spc="40" dirty="0">
                <a:solidFill>
                  <a:srgbClr val="000000"/>
                </a:solidFill>
                <a:latin typeface="#9Slide03 Ample" panose="02000000000000000000" pitchFamily="2" charset="77"/>
                <a:ea typeface="More Sugar"/>
                <a:cs typeface="More Sugar"/>
                <a:sym typeface="More Sugar"/>
              </a:rPr>
              <a:t>The User Interface (UI) classes are responsible for creating and managing the visual components of the Tetris game. They enable players to interact with the game through well-defined controls (buttons) and structured screens, ensuring a seamless and engaging user experience.</a:t>
            </a:r>
          </a:p>
        </p:txBody>
      </p:sp>
      <p:sp>
        <p:nvSpPr>
          <p:cNvPr id="11" name="Freeform 3">
            <a:extLst>
              <a:ext uri="{FF2B5EF4-FFF2-40B4-BE49-F238E27FC236}">
                <a16:creationId xmlns:a16="http://schemas.microsoft.com/office/drawing/2014/main" id="{9D6FEB84-891D-9A30-711F-5D80D92CEEFC}"/>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61EA3A52-1CF1-ADDB-A06B-95D195C70320}"/>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upRigh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DA94-F29C-911F-7F9F-2FE13EA85E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6E1801-AE71-3EEE-3E3B-1CB0C88804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a:extLst>
              <a:ext uri="{FF2B5EF4-FFF2-40B4-BE49-F238E27FC236}">
                <a16:creationId xmlns:a16="http://schemas.microsoft.com/office/drawing/2014/main" id="{38E84859-66B8-3FF5-BF8F-DB36FC13F474}"/>
              </a:ext>
            </a:extLst>
          </p:cNvPr>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a:extLst>
              <a:ext uri="{FF2B5EF4-FFF2-40B4-BE49-F238E27FC236}">
                <a16:creationId xmlns:a16="http://schemas.microsoft.com/office/drawing/2014/main" id="{549D4C53-7ED7-2C43-CACD-E4B8E7AB2ACB}"/>
              </a:ext>
            </a:extLst>
          </p:cNvPr>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9" name="TextBox 9">
            <a:extLst>
              <a:ext uri="{FF2B5EF4-FFF2-40B4-BE49-F238E27FC236}">
                <a16:creationId xmlns:a16="http://schemas.microsoft.com/office/drawing/2014/main" id="{6DD9849B-1867-9ABE-0063-7B68EE1A1699}"/>
              </a:ext>
            </a:extLst>
          </p:cNvPr>
          <p:cNvSpPr txBox="1"/>
          <p:nvPr/>
        </p:nvSpPr>
        <p:spPr>
          <a:xfrm>
            <a:off x="-4972400" y="913393"/>
            <a:ext cx="15267714" cy="1067856"/>
          </a:xfrm>
          <a:prstGeom prst="rect">
            <a:avLst/>
          </a:prstGeom>
        </p:spPr>
        <p:txBody>
          <a:bodyPr lIns="0" tIns="0" rIns="0" bIns="0" rtlCol="0" anchor="t">
            <a:spAutoFit/>
          </a:bodyPr>
          <a:lstStyle/>
          <a:p>
            <a:pPr marL="809624" lvl="1" algn="ctr">
              <a:lnSpc>
                <a:spcPts val="8999"/>
              </a:lnSpc>
            </a:pPr>
            <a:r>
              <a:rPr lang="en-US" sz="5500" spc="89" dirty="0">
                <a:solidFill>
                  <a:srgbClr val="915833">
                    <a:alpha val="80000"/>
                  </a:srgbClr>
                </a:solidFill>
                <a:latin typeface="More Sugar"/>
                <a:ea typeface="More Sugar"/>
                <a:cs typeface="More Sugar"/>
                <a:sym typeface="More Sugar"/>
              </a:rPr>
              <a:t>Waiting Screen</a:t>
            </a:r>
          </a:p>
        </p:txBody>
      </p:sp>
      <p:sp>
        <p:nvSpPr>
          <p:cNvPr id="10" name="TextBox 10">
            <a:extLst>
              <a:ext uri="{FF2B5EF4-FFF2-40B4-BE49-F238E27FC236}">
                <a16:creationId xmlns:a16="http://schemas.microsoft.com/office/drawing/2014/main" id="{C8FE5BA2-EF04-84DE-FF78-0870A34394D9}"/>
              </a:ext>
            </a:extLst>
          </p:cNvPr>
          <p:cNvSpPr txBox="1"/>
          <p:nvPr/>
        </p:nvSpPr>
        <p:spPr>
          <a:xfrm>
            <a:off x="381001" y="2393363"/>
            <a:ext cx="9525000" cy="6980244"/>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400" spc="40" dirty="0" err="1">
                <a:solidFill>
                  <a:srgbClr val="000000"/>
                </a:solidFill>
                <a:latin typeface="#9Slide03 Ample" panose="02000000000000000000" pitchFamily="2" charset="77"/>
                <a:ea typeface="More Sugar"/>
                <a:cs typeface="More Sugar"/>
                <a:sym typeface="More Sugar"/>
              </a:rPr>
              <a:t>StartButton</a:t>
            </a:r>
            <a:r>
              <a:rPr lang="en-US" sz="3400" spc="40" dirty="0">
                <a:solidFill>
                  <a:srgbClr val="000000"/>
                </a:solidFill>
                <a:latin typeface="#9Slide03 Ample" panose="02000000000000000000" pitchFamily="2" charset="77"/>
                <a:ea typeface="More Sugar"/>
                <a:cs typeface="More Sugar"/>
                <a:sym typeface="More Sugar"/>
              </a:rPr>
              <a:t>: Start the game with visually distinct styling and functionality</a:t>
            </a:r>
          </a:p>
          <a:p>
            <a:pPr marL="457200" indent="-457200" algn="just">
              <a:lnSpc>
                <a:spcPct val="150000"/>
              </a:lnSpc>
              <a:spcBef>
                <a:spcPct val="0"/>
              </a:spcBef>
              <a:buFont typeface="Arial" panose="020B0604020202020204" pitchFamily="34" charset="0"/>
              <a:buChar char="•"/>
            </a:pPr>
            <a:r>
              <a:rPr lang="en-US" sz="3400" spc="40" dirty="0" err="1">
                <a:solidFill>
                  <a:srgbClr val="000000"/>
                </a:solidFill>
                <a:latin typeface="#9Slide03 Ample" panose="02000000000000000000" pitchFamily="2" charset="77"/>
                <a:ea typeface="More Sugar"/>
                <a:cs typeface="More Sugar"/>
                <a:sym typeface="More Sugar"/>
              </a:rPr>
              <a:t>ExitButton</a:t>
            </a:r>
            <a:r>
              <a:rPr lang="en-US" sz="3400" spc="40" dirty="0">
                <a:solidFill>
                  <a:srgbClr val="000000"/>
                </a:solidFill>
                <a:latin typeface="#9Slide03 Ample" panose="02000000000000000000" pitchFamily="2" charset="77"/>
                <a:ea typeface="More Sugar"/>
                <a:cs typeface="More Sugar"/>
                <a:sym typeface="More Sugar"/>
              </a:rPr>
              <a:t>: Provide an easy and clear way to exit the game.</a:t>
            </a:r>
          </a:p>
          <a:p>
            <a:pPr marL="457200" indent="-457200" algn="just">
              <a:lnSpc>
                <a:spcPct val="150000"/>
              </a:lnSpc>
              <a:spcBef>
                <a:spcPct val="0"/>
              </a:spcBef>
              <a:buFont typeface="Arial" panose="020B0604020202020204" pitchFamily="34" charset="0"/>
              <a:buChar char="•"/>
            </a:pPr>
            <a:r>
              <a:rPr lang="en-US" sz="3400" spc="40" dirty="0" err="1">
                <a:solidFill>
                  <a:srgbClr val="000000"/>
                </a:solidFill>
                <a:latin typeface="#9Slide03 Ample" panose="02000000000000000000" pitchFamily="2" charset="77"/>
                <a:ea typeface="More Sugar"/>
                <a:cs typeface="More Sugar"/>
                <a:sym typeface="More Sugar"/>
              </a:rPr>
              <a:t>WaitingScreen</a:t>
            </a:r>
            <a:r>
              <a:rPr lang="en-US" sz="3400" spc="40" dirty="0">
                <a:solidFill>
                  <a:srgbClr val="000000"/>
                </a:solidFill>
                <a:latin typeface="#9Slide03 Ample" panose="02000000000000000000" pitchFamily="2" charset="77"/>
                <a:ea typeface="More Sugar"/>
                <a:cs typeface="More Sugar"/>
                <a:sym typeface="More Sugar"/>
              </a:rPr>
              <a:t>: Serve as the initial interaction hub, orchestrating navigation through buttons</a:t>
            </a:r>
          </a:p>
          <a:p>
            <a:pPr marL="457200" indent="-457200" algn="just">
              <a:lnSpc>
                <a:spcPct val="150000"/>
              </a:lnSpc>
              <a:spcBef>
                <a:spcPct val="0"/>
              </a:spcBef>
              <a:buFont typeface="Arial" panose="020B0604020202020204" pitchFamily="34" charset="0"/>
              <a:buChar char="•"/>
            </a:pPr>
            <a:r>
              <a:rPr lang="en-US" sz="3400" spc="40" dirty="0">
                <a:solidFill>
                  <a:srgbClr val="000000"/>
                </a:solidFill>
                <a:latin typeface="#9Slide03 Ample" panose="02000000000000000000" pitchFamily="2" charset="77"/>
                <a:ea typeface="More Sugar"/>
                <a:cs typeface="More Sugar"/>
                <a:sym typeface="More Sugar"/>
              </a:rPr>
              <a:t>The </a:t>
            </a:r>
            <a:r>
              <a:rPr lang="en-US" sz="3400" spc="40" dirty="0" err="1">
                <a:solidFill>
                  <a:srgbClr val="000000"/>
                </a:solidFill>
                <a:latin typeface="#9Slide03 Ample" panose="02000000000000000000" pitchFamily="2" charset="77"/>
                <a:ea typeface="More Sugar"/>
                <a:cs typeface="More Sugar"/>
                <a:sym typeface="More Sugar"/>
              </a:rPr>
              <a:t>ScreenManager</a:t>
            </a:r>
            <a:r>
              <a:rPr lang="en-US" sz="3400" spc="40" dirty="0">
                <a:solidFill>
                  <a:srgbClr val="000000"/>
                </a:solidFill>
                <a:latin typeface="#9Slide03 Ample" panose="02000000000000000000" pitchFamily="2" charset="77"/>
                <a:ea typeface="More Sugar"/>
                <a:cs typeface="More Sugar"/>
                <a:sym typeface="More Sugar"/>
              </a:rPr>
              <a:t> listens for user actions from UI components such as </a:t>
            </a:r>
            <a:r>
              <a:rPr lang="en-US" sz="3400" spc="40" dirty="0" err="1">
                <a:solidFill>
                  <a:srgbClr val="000000"/>
                </a:solidFill>
                <a:latin typeface="#9Slide03 Ample" panose="02000000000000000000" pitchFamily="2" charset="77"/>
                <a:ea typeface="More Sugar"/>
                <a:cs typeface="More Sugar"/>
                <a:sym typeface="More Sugar"/>
              </a:rPr>
              <a:t>StartButton</a:t>
            </a:r>
            <a:r>
              <a:rPr lang="en-US" sz="3400" spc="40" dirty="0">
                <a:solidFill>
                  <a:srgbClr val="000000"/>
                </a:solidFill>
                <a:latin typeface="#9Slide03 Ample" panose="02000000000000000000" pitchFamily="2" charset="77"/>
                <a:ea typeface="More Sugar"/>
                <a:cs typeface="More Sugar"/>
                <a:sym typeface="More Sugar"/>
              </a:rPr>
              <a:t> and </a:t>
            </a:r>
            <a:r>
              <a:rPr lang="en-US" sz="3400" spc="40" dirty="0" err="1">
                <a:solidFill>
                  <a:srgbClr val="000000"/>
                </a:solidFill>
                <a:latin typeface="#9Slide03 Ample" panose="02000000000000000000" pitchFamily="2" charset="77"/>
                <a:ea typeface="More Sugar"/>
                <a:cs typeface="More Sugar"/>
                <a:sym typeface="More Sugar"/>
              </a:rPr>
              <a:t>ExitButton</a:t>
            </a:r>
            <a:endParaRPr lang="en-US" sz="3400" spc="40" dirty="0">
              <a:solidFill>
                <a:srgbClr val="000000"/>
              </a:solidFill>
              <a:latin typeface="#9Slide03 Ample" panose="02000000000000000000" pitchFamily="2" charset="77"/>
              <a:ea typeface="More Sugar"/>
              <a:cs typeface="More Sugar"/>
              <a:sym typeface="More Sugar"/>
            </a:endParaRPr>
          </a:p>
        </p:txBody>
      </p:sp>
      <p:sp>
        <p:nvSpPr>
          <p:cNvPr id="11" name="Freeform 3">
            <a:extLst>
              <a:ext uri="{FF2B5EF4-FFF2-40B4-BE49-F238E27FC236}">
                <a16:creationId xmlns:a16="http://schemas.microsoft.com/office/drawing/2014/main" id="{CDA8D5CE-91EB-0E80-189D-4DF5EF9E744A}"/>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C2ACB2F7-CB55-8EF7-AFAE-7967F2FD4B6A}"/>
              </a:ext>
            </a:extLst>
          </p:cNvPr>
          <p:cNvSpPr txBox="1"/>
          <p:nvPr/>
        </p:nvSpPr>
        <p:spPr>
          <a:xfrm>
            <a:off x="3423518" y="23813"/>
            <a:ext cx="11669564" cy="1159741"/>
          </a:xfrm>
          <a:prstGeom prst="rect">
            <a:avLst/>
          </a:prstGeom>
        </p:spPr>
        <p:txBody>
          <a:bodyPr lIns="0" tIns="0" rIns="0" bIns="0" rtlCol="0" anchor="t">
            <a:spAutoFit/>
          </a:bodyPr>
          <a:lstStyle/>
          <a:p>
            <a:pPr marL="0" lvl="0" indent="0" algn="ctr">
              <a:lnSpc>
                <a:spcPts val="8999"/>
              </a:lnSpc>
            </a:pPr>
            <a:r>
              <a:rPr lang="en-US" sz="8000" spc="89" dirty="0">
                <a:solidFill>
                  <a:srgbClr val="915833">
                    <a:alpha val="80000"/>
                  </a:srgbClr>
                </a:solidFill>
                <a:latin typeface="More Sugar"/>
                <a:ea typeface="More Sugar"/>
                <a:cs typeface="More Sugar"/>
                <a:sym typeface="More Sugar"/>
              </a:rPr>
              <a:t>User Interface Classes</a:t>
            </a:r>
            <a:endParaRPr lang="en-US" sz="7499" spc="89" dirty="0">
              <a:solidFill>
                <a:srgbClr val="915833">
                  <a:alpha val="80000"/>
                </a:srgbClr>
              </a:solidFill>
              <a:latin typeface="More Sugar"/>
              <a:ea typeface="More Sugar"/>
              <a:cs typeface="More Sugar"/>
              <a:sym typeface="More Sugar"/>
            </a:endParaRPr>
          </a:p>
        </p:txBody>
      </p:sp>
      <p:pic>
        <p:nvPicPr>
          <p:cNvPr id="3" name="Picture 2">
            <a:extLst>
              <a:ext uri="{FF2B5EF4-FFF2-40B4-BE49-F238E27FC236}">
                <a16:creationId xmlns:a16="http://schemas.microsoft.com/office/drawing/2014/main" id="{A9DF01CD-FFFB-7109-F665-2C78DB95E885}"/>
              </a:ext>
            </a:extLst>
          </p:cNvPr>
          <p:cNvPicPr>
            <a:picLocks noChangeAspect="1"/>
          </p:cNvPicPr>
          <p:nvPr/>
        </p:nvPicPr>
        <p:blipFill>
          <a:blip r:embed="rId6"/>
          <a:stretch>
            <a:fillRect/>
          </a:stretch>
        </p:blipFill>
        <p:spPr>
          <a:xfrm>
            <a:off x="10237124" y="3389987"/>
            <a:ext cx="7772400" cy="4598297"/>
          </a:xfrm>
          <a:prstGeom prst="rect">
            <a:avLst/>
          </a:prstGeom>
        </p:spPr>
      </p:pic>
    </p:spTree>
    <p:extLst>
      <p:ext uri="{BB962C8B-B14F-4D97-AF65-F5344CB8AC3E}">
        <p14:creationId xmlns:p14="http://schemas.microsoft.com/office/powerpoint/2010/main" val="29538272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up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D2AA-6D0B-F080-5BC5-0AE1BC49F3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355765-5622-F340-A302-7C75097D214D}"/>
              </a:ext>
            </a:extLst>
          </p:cNvPr>
          <p:cNvSpPr/>
          <p:nvPr/>
        </p:nvSpPr>
        <p:spPr>
          <a:xfrm>
            <a:off x="-6374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5" name="Freeform 5">
            <a:extLst>
              <a:ext uri="{FF2B5EF4-FFF2-40B4-BE49-F238E27FC236}">
                <a16:creationId xmlns:a16="http://schemas.microsoft.com/office/drawing/2014/main" id="{3A33C7E2-2B56-03F0-B146-19826B40625B}"/>
              </a:ext>
            </a:extLst>
          </p:cNvPr>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a:extLst>
              <a:ext uri="{FF2B5EF4-FFF2-40B4-BE49-F238E27FC236}">
                <a16:creationId xmlns:a16="http://schemas.microsoft.com/office/drawing/2014/main" id="{75DBF7E7-F5F4-F690-980D-46BE9C7A507D}"/>
              </a:ext>
            </a:extLst>
          </p:cNvPr>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9" name="TextBox 9">
            <a:extLst>
              <a:ext uri="{FF2B5EF4-FFF2-40B4-BE49-F238E27FC236}">
                <a16:creationId xmlns:a16="http://schemas.microsoft.com/office/drawing/2014/main" id="{F6F0704F-D7BB-B151-E678-A9B79333834E}"/>
              </a:ext>
            </a:extLst>
          </p:cNvPr>
          <p:cNvSpPr txBox="1"/>
          <p:nvPr/>
        </p:nvSpPr>
        <p:spPr>
          <a:xfrm>
            <a:off x="-4972400" y="913393"/>
            <a:ext cx="15267714" cy="1067856"/>
          </a:xfrm>
          <a:prstGeom prst="rect">
            <a:avLst/>
          </a:prstGeom>
        </p:spPr>
        <p:txBody>
          <a:bodyPr lIns="0" tIns="0" rIns="0" bIns="0" rtlCol="0" anchor="t">
            <a:spAutoFit/>
          </a:bodyPr>
          <a:lstStyle/>
          <a:p>
            <a:pPr marL="809624" lvl="1" algn="ctr">
              <a:lnSpc>
                <a:spcPts val="8999"/>
              </a:lnSpc>
            </a:pPr>
            <a:r>
              <a:rPr lang="en-US" sz="5500" spc="89" dirty="0">
                <a:solidFill>
                  <a:srgbClr val="915833">
                    <a:alpha val="80000"/>
                  </a:srgbClr>
                </a:solidFill>
                <a:latin typeface="More Sugar"/>
                <a:ea typeface="More Sugar"/>
                <a:cs typeface="More Sugar"/>
                <a:sym typeface="More Sugar"/>
              </a:rPr>
              <a:t>Main Screen</a:t>
            </a:r>
          </a:p>
        </p:txBody>
      </p:sp>
      <p:sp>
        <p:nvSpPr>
          <p:cNvPr id="11" name="Freeform 3">
            <a:extLst>
              <a:ext uri="{FF2B5EF4-FFF2-40B4-BE49-F238E27FC236}">
                <a16:creationId xmlns:a16="http://schemas.microsoft.com/office/drawing/2014/main" id="{EF352762-3524-9ABA-B19C-746534F4EE26}"/>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0F9F4FCF-C638-6E42-71CA-99D18B36F549}"/>
              </a:ext>
            </a:extLst>
          </p:cNvPr>
          <p:cNvSpPr txBox="1"/>
          <p:nvPr/>
        </p:nvSpPr>
        <p:spPr>
          <a:xfrm>
            <a:off x="3423518" y="23813"/>
            <a:ext cx="11669564" cy="1159741"/>
          </a:xfrm>
          <a:prstGeom prst="rect">
            <a:avLst/>
          </a:prstGeom>
        </p:spPr>
        <p:txBody>
          <a:bodyPr lIns="0" tIns="0" rIns="0" bIns="0" rtlCol="0" anchor="t">
            <a:spAutoFit/>
          </a:bodyPr>
          <a:lstStyle/>
          <a:p>
            <a:pPr marL="0" lvl="0" indent="0" algn="ctr">
              <a:lnSpc>
                <a:spcPts val="8999"/>
              </a:lnSpc>
            </a:pPr>
            <a:r>
              <a:rPr lang="en-US" sz="8000" spc="89" dirty="0">
                <a:solidFill>
                  <a:srgbClr val="915833">
                    <a:alpha val="80000"/>
                  </a:srgbClr>
                </a:solidFill>
                <a:latin typeface="More Sugar"/>
                <a:ea typeface="More Sugar"/>
                <a:cs typeface="More Sugar"/>
                <a:sym typeface="More Sugar"/>
              </a:rPr>
              <a:t>User Interface Classes</a:t>
            </a:r>
            <a:endParaRPr lang="en-US" sz="7499" spc="89" dirty="0">
              <a:solidFill>
                <a:srgbClr val="915833">
                  <a:alpha val="80000"/>
                </a:srgbClr>
              </a:solidFill>
              <a:latin typeface="More Sugar"/>
              <a:ea typeface="More Sugar"/>
              <a:cs typeface="More Sugar"/>
              <a:sym typeface="More Sugar"/>
            </a:endParaRPr>
          </a:p>
        </p:txBody>
      </p:sp>
      <p:sp>
        <p:nvSpPr>
          <p:cNvPr id="19" name="TextBox 10">
            <a:extLst>
              <a:ext uri="{FF2B5EF4-FFF2-40B4-BE49-F238E27FC236}">
                <a16:creationId xmlns:a16="http://schemas.microsoft.com/office/drawing/2014/main" id="{8A313589-CDFC-BFB8-6FD8-C0B5B6EA37E1}"/>
              </a:ext>
            </a:extLst>
          </p:cNvPr>
          <p:cNvSpPr txBox="1"/>
          <p:nvPr/>
        </p:nvSpPr>
        <p:spPr>
          <a:xfrm>
            <a:off x="288347" y="2396830"/>
            <a:ext cx="11137109" cy="6851556"/>
          </a:xfrm>
          <a:prstGeom prst="rect">
            <a:avLst/>
          </a:prstGeom>
        </p:spPr>
        <p:txBody>
          <a:bodyPr wrap="square" lIns="0" tIns="0" rIns="0" bIns="0" rtlCol="0" anchor="t">
            <a:spAutoFit/>
          </a:bodyPr>
          <a:lstStyle/>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Start: The game initializes and waits for the player to start.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Gameplay: </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 The active piece is controlled by the player.</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Rows are cleared, scores are updated, and levels progress.</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The game increases in difficulty as the player clears more lines.</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Pause/Game Over:</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Pause: Halts gameplay and waits for the player to </a:t>
            </a:r>
            <a:r>
              <a:rPr lang="en-US" sz="3000" spc="40" dirty="0" err="1">
                <a:solidFill>
                  <a:srgbClr val="000000"/>
                </a:solidFill>
                <a:latin typeface="#9Slide03 Ample" panose="02000000000000000000" pitchFamily="2" charset="77"/>
                <a:ea typeface="More Sugar"/>
                <a:cs typeface="More Sugar"/>
                <a:sym typeface="More Sugar"/>
              </a:rPr>
              <a:t>unpause</a:t>
            </a:r>
            <a:r>
              <a:rPr lang="en-US" sz="3000" spc="40" dirty="0">
                <a:solidFill>
                  <a:srgbClr val="000000"/>
                </a:solidFill>
                <a:latin typeface="#9Slide03 Ample" panose="02000000000000000000" pitchFamily="2" charset="77"/>
                <a:ea typeface="More Sugar"/>
                <a:cs typeface="More Sugar"/>
                <a:sym typeface="More Sugar"/>
              </a:rPr>
              <a: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Game Over: Stops updates and waits for the player to reset.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Reset: The game is reset, allowing the player to start a new session.</a:t>
            </a:r>
          </a:p>
        </p:txBody>
      </p:sp>
      <p:pic>
        <p:nvPicPr>
          <p:cNvPr id="13" name="Picture 12" descr="A screenshot of a video game&#10;&#10;Description automatically generated">
            <a:extLst>
              <a:ext uri="{FF2B5EF4-FFF2-40B4-BE49-F238E27FC236}">
                <a16:creationId xmlns:a16="http://schemas.microsoft.com/office/drawing/2014/main" id="{CAD3326C-7640-03C7-B484-DF270163E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5457" y="3173688"/>
            <a:ext cx="6862544" cy="4205287"/>
          </a:xfrm>
          <a:prstGeom prst="rect">
            <a:avLst/>
          </a:prstGeom>
        </p:spPr>
      </p:pic>
    </p:spTree>
    <p:extLst>
      <p:ext uri="{BB962C8B-B14F-4D97-AF65-F5344CB8AC3E}">
        <p14:creationId xmlns:p14="http://schemas.microsoft.com/office/powerpoint/2010/main" val="3122444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trips(upRigh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a:off x="5427475" y="2116993"/>
            <a:ext cx="3045645" cy="327625"/>
          </a:xfrm>
          <a:custGeom>
            <a:avLst/>
            <a:gdLst/>
            <a:ahLst/>
            <a:cxnLst/>
            <a:rect l="l" t="t" r="r" b="b"/>
            <a:pathLst>
              <a:path w="3045645" h="327625">
                <a:moveTo>
                  <a:pt x="0" y="0"/>
                </a:moveTo>
                <a:lnTo>
                  <a:pt x="3045645" y="0"/>
                </a:lnTo>
                <a:lnTo>
                  <a:pt x="3045645" y="327625"/>
                </a:lnTo>
                <a:lnTo>
                  <a:pt x="0" y="3276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a:off x="14262035" y="8571380"/>
            <a:ext cx="3294755" cy="808713"/>
          </a:xfrm>
          <a:custGeom>
            <a:avLst/>
            <a:gdLst/>
            <a:ahLst/>
            <a:cxnLst/>
            <a:rect l="l" t="t" r="r" b="b"/>
            <a:pathLst>
              <a:path w="3294755" h="808713">
                <a:moveTo>
                  <a:pt x="0" y="0"/>
                </a:moveTo>
                <a:lnTo>
                  <a:pt x="3294756" y="0"/>
                </a:lnTo>
                <a:lnTo>
                  <a:pt x="3294756" y="808713"/>
                </a:lnTo>
                <a:lnTo>
                  <a:pt x="0" y="80871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TextBox 5"/>
          <p:cNvSpPr txBox="1"/>
          <p:nvPr/>
        </p:nvSpPr>
        <p:spPr>
          <a:xfrm>
            <a:off x="2553800" y="803214"/>
            <a:ext cx="13180401" cy="1143000"/>
          </a:xfrm>
          <a:prstGeom prst="rect">
            <a:avLst/>
          </a:prstGeom>
        </p:spPr>
        <p:txBody>
          <a:bodyPr lIns="0" tIns="0" rIns="0" bIns="0" rtlCol="0" anchor="t">
            <a:spAutoFit/>
          </a:bodyPr>
          <a:lstStyle/>
          <a:p>
            <a:pPr marL="0" lvl="0" indent="0" algn="ctr">
              <a:lnSpc>
                <a:spcPts val="8999"/>
              </a:lnSpc>
              <a:spcBef>
                <a:spcPct val="0"/>
              </a:spcBef>
            </a:pPr>
            <a:r>
              <a:rPr lang="en-US" sz="7499" spc="89" dirty="0">
                <a:solidFill>
                  <a:srgbClr val="915833">
                    <a:alpha val="80000"/>
                  </a:srgbClr>
                </a:solidFill>
                <a:latin typeface="More Sugar"/>
                <a:ea typeface="More Sugar"/>
                <a:cs typeface="More Sugar"/>
                <a:sym typeface="More Sugar"/>
              </a:rPr>
              <a:t>Features and Implementation</a:t>
            </a:r>
          </a:p>
        </p:txBody>
      </p:sp>
      <p:sp>
        <p:nvSpPr>
          <p:cNvPr id="6" name="TextBox 6"/>
          <p:cNvSpPr txBox="1"/>
          <p:nvPr/>
        </p:nvSpPr>
        <p:spPr>
          <a:xfrm>
            <a:off x="1028700" y="2485383"/>
            <a:ext cx="13233335" cy="923925"/>
          </a:xfrm>
          <a:prstGeom prst="rect">
            <a:avLst/>
          </a:prstGeom>
        </p:spPr>
        <p:txBody>
          <a:bodyPr lIns="0" tIns="0" rIns="0" bIns="0" rtlCol="0" anchor="t">
            <a:spAutoFit/>
          </a:bodyPr>
          <a:lstStyle/>
          <a:p>
            <a:pPr marL="0" lvl="0" indent="0" algn="l">
              <a:lnSpc>
                <a:spcPts val="7200"/>
              </a:lnSpc>
              <a:spcBef>
                <a:spcPct val="0"/>
              </a:spcBef>
            </a:pPr>
            <a:r>
              <a:rPr lang="en-US" sz="5500" spc="72" dirty="0">
                <a:solidFill>
                  <a:srgbClr val="915833">
                    <a:alpha val="80000"/>
                  </a:srgbClr>
                </a:solidFill>
                <a:latin typeface="More Sugar"/>
                <a:ea typeface="More Sugar"/>
                <a:cs typeface="More Sugar"/>
                <a:sym typeface="More Sugar"/>
              </a:rPr>
              <a:t>1. Scoring and Level Progress System</a:t>
            </a:r>
          </a:p>
        </p:txBody>
      </p:sp>
      <p:sp>
        <p:nvSpPr>
          <p:cNvPr id="7" name="Freeform 7"/>
          <p:cNvSpPr/>
          <p:nvPr/>
        </p:nvSpPr>
        <p:spPr>
          <a:xfrm rot="-5400000">
            <a:off x="13200241" y="-4114802"/>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7">
              <a:alphaModFix amt="19999"/>
            </a:blip>
            <a:stretch>
              <a:fillRect/>
            </a:stretch>
          </a:blipFill>
        </p:spPr>
        <p:txBody>
          <a:bodyPr/>
          <a:lstStyle/>
          <a:p>
            <a:endParaRPr lang="en-VN" dirty="0"/>
          </a:p>
        </p:txBody>
      </p:sp>
      <p:sp>
        <p:nvSpPr>
          <p:cNvPr id="8" name="TextBox 8"/>
          <p:cNvSpPr txBox="1"/>
          <p:nvPr/>
        </p:nvSpPr>
        <p:spPr>
          <a:xfrm>
            <a:off x="183674" y="3619500"/>
            <a:ext cx="9493726" cy="2271263"/>
          </a:xfrm>
          <a:prstGeom prst="rect">
            <a:avLst/>
          </a:prstGeom>
        </p:spPr>
        <p:txBody>
          <a:bodyPr wrap="square" lIns="0" tIns="0" rIns="0" bIns="0" rtlCol="0" anchor="t">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Score Calculation:</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50 points are awarded for each cleared line.</a:t>
            </a:r>
          </a:p>
        </p:txBody>
      </p:sp>
      <p:sp>
        <p:nvSpPr>
          <p:cNvPr id="10" name="TextBox 9">
            <a:extLst>
              <a:ext uri="{FF2B5EF4-FFF2-40B4-BE49-F238E27FC236}">
                <a16:creationId xmlns:a16="http://schemas.microsoft.com/office/drawing/2014/main" id="{07645E22-88A4-40AE-B33F-D209B3B56253}"/>
              </a:ext>
            </a:extLst>
          </p:cNvPr>
          <p:cNvSpPr txBox="1"/>
          <p:nvPr/>
        </p:nvSpPr>
        <p:spPr>
          <a:xfrm>
            <a:off x="10583465" y="3563259"/>
            <a:ext cx="6788944" cy="3160481"/>
          </a:xfrm>
          <a:prstGeom prst="rect">
            <a:avLst/>
          </a:prstGeom>
          <a:noFill/>
        </p:spPr>
        <p:txBody>
          <a:bodyPr wrap="square">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Speed Adjustment:</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Drop speed reduces by 10 or 1 frame based on the level progression.</a:t>
            </a:r>
          </a:p>
        </p:txBody>
      </p:sp>
      <p:cxnSp>
        <p:nvCxnSpPr>
          <p:cNvPr id="12" name="Straight Connector 11">
            <a:extLst>
              <a:ext uri="{FF2B5EF4-FFF2-40B4-BE49-F238E27FC236}">
                <a16:creationId xmlns:a16="http://schemas.microsoft.com/office/drawing/2014/main" id="{139FE22F-E30D-F74F-16AE-D8AF706A28C3}"/>
              </a:ext>
            </a:extLst>
          </p:cNvPr>
          <p:cNvCxnSpPr/>
          <p:nvPr/>
        </p:nvCxnSpPr>
        <p:spPr>
          <a:xfrm>
            <a:off x="10439400" y="3969265"/>
            <a:ext cx="0" cy="5410828"/>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Box 8">
            <a:extLst>
              <a:ext uri="{FF2B5EF4-FFF2-40B4-BE49-F238E27FC236}">
                <a16:creationId xmlns:a16="http://schemas.microsoft.com/office/drawing/2014/main" id="{2B30CF4A-B930-6CDF-C9E0-DD5A25978E47}"/>
              </a:ext>
            </a:extLst>
          </p:cNvPr>
          <p:cNvSpPr txBox="1"/>
          <p:nvPr/>
        </p:nvSpPr>
        <p:spPr>
          <a:xfrm>
            <a:off x="183674" y="6016071"/>
            <a:ext cx="9493726" cy="3840923"/>
          </a:xfrm>
          <a:prstGeom prst="rect">
            <a:avLst/>
          </a:prstGeom>
        </p:spPr>
        <p:txBody>
          <a:bodyPr wrap="square" lIns="0" tIns="0" rIns="0" bIns="0" rtlCol="0" anchor="t">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Level Progression:</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level increases every 5 lines cleared.</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Each level increment reduces the </a:t>
            </a:r>
            <a:r>
              <a:rPr lang="en-US" sz="3400" spc="40" dirty="0" err="1">
                <a:solidFill>
                  <a:srgbClr val="000000"/>
                </a:solidFill>
                <a:latin typeface="#9Slide03 Ample" panose="02000000000000000000" pitchFamily="2" charset="77"/>
                <a:ea typeface="More Sugar"/>
                <a:cs typeface="More Sugar"/>
                <a:sym typeface="More Sugar"/>
              </a:rPr>
              <a:t>Tetrimino</a:t>
            </a:r>
            <a:r>
              <a:rPr lang="en-US" sz="3400" spc="40" dirty="0">
                <a:solidFill>
                  <a:srgbClr val="000000"/>
                </a:solidFill>
                <a:latin typeface="#9Slide03 Ample" panose="02000000000000000000" pitchFamily="2" charset="77"/>
                <a:ea typeface="More Sugar"/>
                <a:cs typeface="More Sugar"/>
                <a:sym typeface="More Sugar"/>
              </a:rPr>
              <a:t> drop interval, making the game faster.</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A"/>
        </a:solidFill>
        <a:effectLst/>
      </p:bgPr>
    </p:bg>
    <p:spTree>
      <p:nvGrpSpPr>
        <p:cNvPr id="1" name=""/>
        <p:cNvGrpSpPr/>
        <p:nvPr/>
      </p:nvGrpSpPr>
      <p:grpSpPr>
        <a:xfrm>
          <a:off x="0" y="0"/>
          <a:ext cx="0" cy="0"/>
          <a:chOff x="0" y="0"/>
          <a:chExt cx="0" cy="0"/>
        </a:xfrm>
      </p:grpSpPr>
      <p:sp>
        <p:nvSpPr>
          <p:cNvPr id="2" name="Freeform 2"/>
          <p:cNvSpPr/>
          <p:nvPr/>
        </p:nvSpPr>
        <p:spPr>
          <a:xfrm>
            <a:off x="5427475" y="2116993"/>
            <a:ext cx="3045645" cy="327625"/>
          </a:xfrm>
          <a:custGeom>
            <a:avLst/>
            <a:gdLst/>
            <a:ahLst/>
            <a:cxnLst/>
            <a:rect l="l" t="t" r="r" b="b"/>
            <a:pathLst>
              <a:path w="3045645" h="327625">
                <a:moveTo>
                  <a:pt x="0" y="0"/>
                </a:moveTo>
                <a:lnTo>
                  <a:pt x="3045645" y="0"/>
                </a:lnTo>
                <a:lnTo>
                  <a:pt x="3045645" y="327625"/>
                </a:lnTo>
                <a:lnTo>
                  <a:pt x="0" y="32762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3" name="Freeform 3"/>
          <p:cNvSpPr/>
          <p:nvPr/>
        </p:nvSpPr>
        <p:spPr>
          <a:xfrm>
            <a:off x="14262035" y="9147550"/>
            <a:ext cx="3294755" cy="808713"/>
          </a:xfrm>
          <a:custGeom>
            <a:avLst/>
            <a:gdLst/>
            <a:ahLst/>
            <a:cxnLst/>
            <a:rect l="l" t="t" r="r" b="b"/>
            <a:pathLst>
              <a:path w="3294755" h="808713">
                <a:moveTo>
                  <a:pt x="0" y="0"/>
                </a:moveTo>
                <a:lnTo>
                  <a:pt x="3294756" y="0"/>
                </a:lnTo>
                <a:lnTo>
                  <a:pt x="3294756" y="808713"/>
                </a:lnTo>
                <a:lnTo>
                  <a:pt x="0" y="8087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1572623" y="803214"/>
            <a:ext cx="13180401" cy="1143000"/>
          </a:xfrm>
          <a:prstGeom prst="rect">
            <a:avLst/>
          </a:prstGeom>
        </p:spPr>
        <p:txBody>
          <a:bodyPr lIns="0" tIns="0" rIns="0" bIns="0" rtlCol="0" anchor="t">
            <a:spAutoFit/>
          </a:bodyPr>
          <a:lstStyle/>
          <a:p>
            <a:pPr marL="0" lvl="0" indent="0" algn="l">
              <a:lnSpc>
                <a:spcPts val="8999"/>
              </a:lnSpc>
              <a:spcBef>
                <a:spcPct val="0"/>
              </a:spcBef>
            </a:pPr>
            <a:r>
              <a:rPr lang="en-US" sz="7499" spc="89">
                <a:solidFill>
                  <a:srgbClr val="915833">
                    <a:alpha val="80000"/>
                  </a:srgbClr>
                </a:solidFill>
                <a:latin typeface="More Sugar"/>
                <a:ea typeface="More Sugar"/>
                <a:cs typeface="More Sugar"/>
                <a:sym typeface="More Sugar"/>
              </a:rPr>
              <a:t>Features and Implementation</a:t>
            </a:r>
          </a:p>
        </p:txBody>
      </p:sp>
      <p:sp>
        <p:nvSpPr>
          <p:cNvPr id="5" name="TextBox 5"/>
          <p:cNvSpPr txBox="1"/>
          <p:nvPr/>
        </p:nvSpPr>
        <p:spPr>
          <a:xfrm>
            <a:off x="1028700" y="2485383"/>
            <a:ext cx="13724324" cy="923925"/>
          </a:xfrm>
          <a:prstGeom prst="rect">
            <a:avLst/>
          </a:prstGeom>
        </p:spPr>
        <p:txBody>
          <a:bodyPr lIns="0" tIns="0" rIns="0" bIns="0" rtlCol="0" anchor="t">
            <a:spAutoFit/>
          </a:bodyPr>
          <a:lstStyle/>
          <a:p>
            <a:pPr marL="0" lvl="0" indent="0" algn="l">
              <a:lnSpc>
                <a:spcPts val="7200"/>
              </a:lnSpc>
              <a:spcBef>
                <a:spcPct val="0"/>
              </a:spcBef>
            </a:pPr>
            <a:r>
              <a:rPr lang="en-US" sz="6000" spc="72" dirty="0">
                <a:solidFill>
                  <a:srgbClr val="915833">
                    <a:alpha val="80000"/>
                  </a:srgbClr>
                </a:solidFill>
                <a:latin typeface="More Sugar"/>
                <a:ea typeface="More Sugar"/>
                <a:cs typeface="More Sugar"/>
                <a:sym typeface="More Sugar"/>
              </a:rPr>
              <a:t>2. Sound effects and music</a:t>
            </a:r>
          </a:p>
        </p:txBody>
      </p:sp>
      <p:sp>
        <p:nvSpPr>
          <p:cNvPr id="6" name="Freeform 6"/>
          <p:cNvSpPr/>
          <p:nvPr/>
        </p:nvSpPr>
        <p:spPr>
          <a:xfrm rot="-5400000">
            <a:off x="13201432" y="-411480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7" name="TextBox 7"/>
          <p:cNvSpPr txBox="1"/>
          <p:nvPr/>
        </p:nvSpPr>
        <p:spPr>
          <a:xfrm>
            <a:off x="172612" y="3450073"/>
            <a:ext cx="8971388" cy="384092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Background Music:</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Plays a continuous loop of background music during gameplay.</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Stops the music when the game is paused or over.</a:t>
            </a:r>
          </a:p>
        </p:txBody>
      </p:sp>
      <p:sp>
        <p:nvSpPr>
          <p:cNvPr id="9" name="TextBox 8">
            <a:extLst>
              <a:ext uri="{FF2B5EF4-FFF2-40B4-BE49-F238E27FC236}">
                <a16:creationId xmlns:a16="http://schemas.microsoft.com/office/drawing/2014/main" id="{F98FFA3E-35BD-DE7D-D159-9265069FA8A3}"/>
              </a:ext>
            </a:extLst>
          </p:cNvPr>
          <p:cNvSpPr txBox="1"/>
          <p:nvPr/>
        </p:nvSpPr>
        <p:spPr>
          <a:xfrm>
            <a:off x="9448800" y="3450073"/>
            <a:ext cx="8839200" cy="5514971"/>
          </a:xfrm>
          <a:prstGeom prst="rect">
            <a:avLst/>
          </a:prstGeom>
          <a:noFill/>
        </p:spPr>
        <p:txBody>
          <a:bodyPr wrap="square">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Sound Effects:</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Provides one-time sound effects for game events, such as clearing a line or pressing a button.</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Ensures sound effects do not overlap by stopping the previous clip before playing a new one.</a:t>
            </a:r>
          </a:p>
        </p:txBody>
      </p:sp>
      <p:cxnSp>
        <p:nvCxnSpPr>
          <p:cNvPr id="11" name="Straight Connector 10">
            <a:extLst>
              <a:ext uri="{FF2B5EF4-FFF2-40B4-BE49-F238E27FC236}">
                <a16:creationId xmlns:a16="http://schemas.microsoft.com/office/drawing/2014/main" id="{C986BB6D-E78F-36D8-F8F9-245BC5623D6D}"/>
              </a:ext>
            </a:extLst>
          </p:cNvPr>
          <p:cNvCxnSpPr/>
          <p:nvPr/>
        </p:nvCxnSpPr>
        <p:spPr>
          <a:xfrm>
            <a:off x="9448800" y="3695700"/>
            <a:ext cx="0" cy="5856206"/>
          </a:xfrm>
          <a:prstGeom prst="line">
            <a:avLst/>
          </a:prstGeom>
          <a:ln w="28575"/>
        </p:spPr>
        <p:style>
          <a:lnRef idx="1">
            <a:schemeClr val="dk1"/>
          </a:lnRef>
          <a:fillRef idx="0">
            <a:schemeClr val="dk1"/>
          </a:fillRef>
          <a:effectRef idx="0">
            <a:schemeClr val="dk1"/>
          </a:effectRef>
          <a:fontRef idx="minor">
            <a:schemeClr val="tx1"/>
          </a:fontRef>
        </p:style>
      </p:cxnSp>
      <p:sp>
        <p:nvSpPr>
          <p:cNvPr id="14" name="TextBox 7">
            <a:extLst>
              <a:ext uri="{FF2B5EF4-FFF2-40B4-BE49-F238E27FC236}">
                <a16:creationId xmlns:a16="http://schemas.microsoft.com/office/drawing/2014/main" id="{332D72AF-C260-E782-A4B0-6C8989B037BA}"/>
              </a:ext>
            </a:extLst>
          </p:cNvPr>
          <p:cNvSpPr txBox="1"/>
          <p:nvPr/>
        </p:nvSpPr>
        <p:spPr>
          <a:xfrm>
            <a:off x="172612" y="7505700"/>
            <a:ext cx="8971388"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Dynamic Playback Control:</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Allows starting, stopping, and looping audio files.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13" name="Freeform 13"/>
          <p:cNvSpPr/>
          <p:nvPr/>
        </p:nvSpPr>
        <p:spPr>
          <a:xfrm rot="-5400000">
            <a:off x="-3881226" y="578646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dirty="0"/>
          </a:p>
        </p:txBody>
      </p:sp>
      <p:sp>
        <p:nvSpPr>
          <p:cNvPr id="4" name="Freeform 4"/>
          <p:cNvSpPr/>
          <p:nvPr/>
        </p:nvSpPr>
        <p:spPr>
          <a:xfrm>
            <a:off x="1938269" y="6804955"/>
            <a:ext cx="651858"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5" name="Freeform 5"/>
          <p:cNvSpPr/>
          <p:nvPr/>
        </p:nvSpPr>
        <p:spPr>
          <a:xfrm>
            <a:off x="1938269" y="8479009"/>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6" name="Freeform 6"/>
          <p:cNvSpPr/>
          <p:nvPr/>
        </p:nvSpPr>
        <p:spPr>
          <a:xfrm rot="-503593">
            <a:off x="12072305" y="2232214"/>
            <a:ext cx="3761117" cy="4114800"/>
          </a:xfrm>
          <a:custGeom>
            <a:avLst/>
            <a:gdLst/>
            <a:ahLst/>
            <a:cxnLst/>
            <a:rect l="l" t="t" r="r" b="b"/>
            <a:pathLst>
              <a:path w="3761117" h="4114800">
                <a:moveTo>
                  <a:pt x="0" y="0"/>
                </a:moveTo>
                <a:lnTo>
                  <a:pt x="3761117" y="0"/>
                </a:lnTo>
                <a:lnTo>
                  <a:pt x="37611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7" name="Freeform 7"/>
          <p:cNvSpPr/>
          <p:nvPr/>
        </p:nvSpPr>
        <p:spPr>
          <a:xfrm rot="5115672">
            <a:off x="14753121" y="5473096"/>
            <a:ext cx="2451947" cy="3151953"/>
          </a:xfrm>
          <a:custGeom>
            <a:avLst/>
            <a:gdLst/>
            <a:ahLst/>
            <a:cxnLst/>
            <a:rect l="l" t="t" r="r" b="b"/>
            <a:pathLst>
              <a:path w="2451947" h="3151953">
                <a:moveTo>
                  <a:pt x="0" y="0"/>
                </a:moveTo>
                <a:lnTo>
                  <a:pt x="2451947" y="0"/>
                </a:lnTo>
                <a:lnTo>
                  <a:pt x="2451947" y="3151952"/>
                </a:lnTo>
                <a:lnTo>
                  <a:pt x="0" y="31519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VN"/>
          </a:p>
        </p:txBody>
      </p:sp>
      <p:sp>
        <p:nvSpPr>
          <p:cNvPr id="8" name="TextBox 8"/>
          <p:cNvSpPr txBox="1"/>
          <p:nvPr/>
        </p:nvSpPr>
        <p:spPr>
          <a:xfrm>
            <a:off x="3023557" y="6995226"/>
            <a:ext cx="8905894" cy="380169"/>
          </a:xfrm>
          <a:prstGeom prst="rect">
            <a:avLst/>
          </a:prstGeom>
        </p:spPr>
        <p:txBody>
          <a:bodyPr wrap="square"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2.User interface</a:t>
            </a:r>
          </a:p>
        </p:txBody>
      </p:sp>
      <p:sp>
        <p:nvSpPr>
          <p:cNvPr id="9" name="TextBox 9"/>
          <p:cNvSpPr txBox="1"/>
          <p:nvPr/>
        </p:nvSpPr>
        <p:spPr>
          <a:xfrm>
            <a:off x="1647328" y="438150"/>
            <a:ext cx="9005882" cy="1162050"/>
          </a:xfrm>
          <a:prstGeom prst="rect">
            <a:avLst/>
          </a:prstGeom>
        </p:spPr>
        <p:txBody>
          <a:bodyPr lIns="0" tIns="0" rIns="0" bIns="0" rtlCol="0" anchor="t">
            <a:spAutoFit/>
          </a:bodyPr>
          <a:lstStyle/>
          <a:p>
            <a:pPr marL="0" lvl="0" indent="0" algn="l">
              <a:lnSpc>
                <a:spcPts val="9000"/>
              </a:lnSpc>
              <a:spcBef>
                <a:spcPct val="0"/>
              </a:spcBef>
            </a:pPr>
            <a:r>
              <a:rPr lang="en-US" sz="7500" u="none" strike="noStrike" spc="89" dirty="0">
                <a:solidFill>
                  <a:srgbClr val="915833">
                    <a:alpha val="80000"/>
                  </a:srgbClr>
                </a:solidFill>
                <a:latin typeface="More Sugar"/>
                <a:ea typeface="More Sugar"/>
                <a:cs typeface="More Sugar"/>
                <a:sym typeface="More Sugar"/>
              </a:rPr>
              <a:t>Conclusion</a:t>
            </a:r>
          </a:p>
        </p:txBody>
      </p:sp>
      <p:sp>
        <p:nvSpPr>
          <p:cNvPr id="10" name="TextBox 10"/>
          <p:cNvSpPr txBox="1"/>
          <p:nvPr/>
        </p:nvSpPr>
        <p:spPr>
          <a:xfrm>
            <a:off x="2539894" y="1654744"/>
            <a:ext cx="9252241" cy="4358181"/>
          </a:xfrm>
          <a:prstGeom prst="rect">
            <a:avLst/>
          </a:prstGeom>
        </p:spPr>
        <p:txBody>
          <a:bodyPr wrap="square" lIns="0" tIns="0" rIns="0" bIns="0" rtlCol="0" anchor="t">
            <a:spAutoFit/>
          </a:bodyPr>
          <a:lstStyle/>
          <a:p>
            <a:pPr marL="431772" lvl="1" indent="-215886" algn="just">
              <a:lnSpc>
                <a:spcPct val="150000"/>
              </a:lnSpc>
              <a:buAutoNum type="arabicPeriod"/>
            </a:pPr>
            <a:r>
              <a:rPr lang="en-US" sz="3200" dirty="0">
                <a:solidFill>
                  <a:srgbClr val="1C0E04"/>
                </a:solidFill>
                <a:latin typeface="Playpen Sans"/>
                <a:ea typeface="Playpen Sans"/>
                <a:cs typeface="Playpen Sans"/>
                <a:sym typeface="Playpen Sans"/>
              </a:rPr>
              <a:t>Game Functionality:</a:t>
            </a:r>
          </a:p>
          <a:p>
            <a:pPr marL="431772" lvl="1" indent="-215886" algn="just">
              <a:lnSpc>
                <a:spcPct val="150000"/>
              </a:lnSpc>
              <a:buFont typeface="Arial"/>
              <a:buChar char="•"/>
            </a:pPr>
            <a:r>
              <a:rPr lang="en-US" sz="3200" dirty="0">
                <a:solidFill>
                  <a:srgbClr val="1C0E04"/>
                </a:solidFill>
                <a:latin typeface="Playpen Sans"/>
                <a:ea typeface="Playpen Sans"/>
                <a:cs typeface="Playpen Sans"/>
                <a:sym typeface="Playpen Sans"/>
              </a:rPr>
              <a:t>The core mechanics of Tetris, including piece generation, rotation, movement, and line clearing, were implemented effectively.</a:t>
            </a:r>
          </a:p>
          <a:p>
            <a:pPr marL="431772" lvl="1" indent="-215886" algn="just">
              <a:lnSpc>
                <a:spcPct val="150000"/>
              </a:lnSpc>
              <a:spcBef>
                <a:spcPct val="0"/>
              </a:spcBef>
              <a:buFont typeface="Arial"/>
              <a:buChar char="•"/>
            </a:pPr>
            <a:r>
              <a:rPr lang="en-US" sz="3200" dirty="0">
                <a:solidFill>
                  <a:srgbClr val="1C0E04"/>
                </a:solidFill>
                <a:latin typeface="Playpen Sans"/>
                <a:ea typeface="Playpen Sans"/>
                <a:cs typeface="Playpen Sans"/>
                <a:sym typeface="Playpen Sans"/>
              </a:rPr>
              <a:t>Collision detection was handled to ensure seamless gameplay.</a:t>
            </a:r>
          </a:p>
        </p:txBody>
      </p:sp>
      <p:sp>
        <p:nvSpPr>
          <p:cNvPr id="11" name="TextBox 11"/>
          <p:cNvSpPr txBox="1"/>
          <p:nvPr/>
        </p:nvSpPr>
        <p:spPr>
          <a:xfrm>
            <a:off x="2994288" y="8664191"/>
            <a:ext cx="7949862" cy="380169"/>
          </a:xfrm>
          <a:prstGeom prst="rect">
            <a:avLst/>
          </a:prstGeom>
        </p:spPr>
        <p:txBody>
          <a:bodyPr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3.OOP Design Principles</a:t>
            </a:r>
          </a:p>
        </p:txBody>
      </p:sp>
      <p:sp>
        <p:nvSpPr>
          <p:cNvPr id="12" name="Freeform 12"/>
          <p:cNvSpPr/>
          <p:nvPr/>
        </p:nvSpPr>
        <p:spPr>
          <a:xfrm rot="-5400000">
            <a:off x="141158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14" name="Freeform 14"/>
          <p:cNvSpPr/>
          <p:nvPr/>
        </p:nvSpPr>
        <p:spPr>
          <a:xfrm>
            <a:off x="10221581" y="8459344"/>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15" name="TextBox 15"/>
          <p:cNvSpPr txBox="1"/>
          <p:nvPr/>
        </p:nvSpPr>
        <p:spPr>
          <a:xfrm>
            <a:off x="11277600" y="8664191"/>
            <a:ext cx="7949862" cy="380169"/>
          </a:xfrm>
          <a:prstGeom prst="rect">
            <a:avLst/>
          </a:prstGeom>
        </p:spPr>
        <p:txBody>
          <a:bodyPr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4.Game Logic and Mechanics</a:t>
            </a:r>
          </a:p>
        </p:txBody>
      </p:sp>
      <p:sp>
        <p:nvSpPr>
          <p:cNvPr id="18" name="Freeform 5">
            <a:extLst>
              <a:ext uri="{FF2B5EF4-FFF2-40B4-BE49-F238E27FC236}">
                <a16:creationId xmlns:a16="http://schemas.microsoft.com/office/drawing/2014/main" id="{8C83AAC7-8ECB-3C19-6E2B-B88DD0BB7B35}"/>
              </a:ext>
            </a:extLst>
          </p:cNvPr>
          <p:cNvSpPr/>
          <p:nvPr/>
        </p:nvSpPr>
        <p:spPr>
          <a:xfrm>
            <a:off x="1938269" y="1759543"/>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0" grpId="0"/>
      <p:bldP spid="11" grpId="0"/>
      <p:bldP spid="14" grpId="0" animBg="1"/>
      <p:bldP spid="15"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C3A95-E6F5-3CCD-2CA0-5039F2FCC6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E4E706-1CAF-D65F-1426-A49FE67B6C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9" name="TextBox 9">
            <a:extLst>
              <a:ext uri="{FF2B5EF4-FFF2-40B4-BE49-F238E27FC236}">
                <a16:creationId xmlns:a16="http://schemas.microsoft.com/office/drawing/2014/main" id="{B3D7A4D8-6FA4-A1AA-80D4-395F2B752B15}"/>
              </a:ext>
            </a:extLst>
          </p:cNvPr>
          <p:cNvSpPr txBox="1"/>
          <p:nvPr/>
        </p:nvSpPr>
        <p:spPr>
          <a:xfrm>
            <a:off x="3962400" y="4562475"/>
            <a:ext cx="10363200" cy="1306768"/>
          </a:xfrm>
          <a:prstGeom prst="rect">
            <a:avLst/>
          </a:prstGeom>
        </p:spPr>
        <p:txBody>
          <a:bodyPr wrap="square" lIns="0" tIns="0" rIns="0" bIns="0" rtlCol="0" anchor="t">
            <a:spAutoFit/>
          </a:bodyPr>
          <a:lstStyle/>
          <a:p>
            <a:pPr marL="0" lvl="0" indent="0" algn="ctr">
              <a:lnSpc>
                <a:spcPts val="9000"/>
              </a:lnSpc>
              <a:spcBef>
                <a:spcPct val="0"/>
              </a:spcBef>
            </a:pPr>
            <a:r>
              <a:rPr lang="en-US" sz="12000" spc="89" dirty="0">
                <a:solidFill>
                  <a:srgbClr val="915833">
                    <a:alpha val="80000"/>
                  </a:srgbClr>
                </a:solidFill>
                <a:latin typeface="More Sugar"/>
                <a:ea typeface="More Sugar"/>
                <a:cs typeface="More Sugar"/>
                <a:sym typeface="More Sugar"/>
              </a:rPr>
              <a:t>THANK YOU</a:t>
            </a:r>
            <a:endParaRPr lang="en-US" sz="12000" u="none" strike="noStrike" spc="89" dirty="0">
              <a:solidFill>
                <a:srgbClr val="915833">
                  <a:alpha val="80000"/>
                </a:srgbClr>
              </a:solidFill>
              <a:latin typeface="More Sugar"/>
              <a:ea typeface="More Sugar"/>
              <a:cs typeface="More Sugar"/>
              <a:sym typeface="More Sugar"/>
            </a:endParaRPr>
          </a:p>
        </p:txBody>
      </p:sp>
    </p:spTree>
    <p:extLst>
      <p:ext uri="{BB962C8B-B14F-4D97-AF65-F5344CB8AC3E}">
        <p14:creationId xmlns:p14="http://schemas.microsoft.com/office/powerpoint/2010/main" val="244357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rot="-5400000">
            <a:off x="14858390" y="-5824111"/>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p:cNvSpPr/>
          <p:nvPr/>
        </p:nvSpPr>
        <p:spPr>
          <a:xfrm rot="-5400000" flipV="1">
            <a:off x="-4914725" y="-5824111"/>
            <a:ext cx="8344335" cy="8229600"/>
          </a:xfrm>
          <a:custGeom>
            <a:avLst/>
            <a:gdLst/>
            <a:ahLst/>
            <a:cxnLst/>
            <a:rect l="l" t="t" r="r" b="b"/>
            <a:pathLst>
              <a:path w="8344335" h="8229600">
                <a:moveTo>
                  <a:pt x="0" y="8229600"/>
                </a:moveTo>
                <a:lnTo>
                  <a:pt x="8344335" y="8229600"/>
                </a:lnTo>
                <a:lnTo>
                  <a:pt x="8344335" y="0"/>
                </a:lnTo>
                <a:lnTo>
                  <a:pt x="0" y="0"/>
                </a:lnTo>
                <a:lnTo>
                  <a:pt x="0" y="8229600"/>
                </a:lnTo>
                <a:close/>
              </a:path>
            </a:pathLst>
          </a:custGeom>
          <a:blipFill>
            <a:blip r:embed="rId3">
              <a:alphaModFix amt="19999"/>
            </a:blip>
            <a:stretch>
              <a:fillRect/>
            </a:stretch>
          </a:blipFill>
        </p:spPr>
        <p:txBody>
          <a:bodyPr/>
          <a:lstStyle/>
          <a:p>
            <a:endParaRPr lang="en-VN"/>
          </a:p>
        </p:txBody>
      </p:sp>
      <p:sp>
        <p:nvSpPr>
          <p:cNvPr id="5" name="Freeform 5"/>
          <p:cNvSpPr/>
          <p:nvPr/>
        </p:nvSpPr>
        <p:spPr>
          <a:xfrm rot="-5400000" flipH="1" flipV="1">
            <a:off x="-4914725" y="7881511"/>
            <a:ext cx="8344335" cy="8229600"/>
          </a:xfrm>
          <a:custGeom>
            <a:avLst/>
            <a:gdLst/>
            <a:ahLst/>
            <a:cxnLst/>
            <a:rect l="l" t="t" r="r" b="b"/>
            <a:pathLst>
              <a:path w="8344335" h="8229600">
                <a:moveTo>
                  <a:pt x="8344335" y="8229600"/>
                </a:moveTo>
                <a:lnTo>
                  <a:pt x="0" y="8229600"/>
                </a:lnTo>
                <a:lnTo>
                  <a:pt x="0" y="0"/>
                </a:lnTo>
                <a:lnTo>
                  <a:pt x="8344335" y="0"/>
                </a:lnTo>
                <a:lnTo>
                  <a:pt x="8344335" y="822960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flipH="1">
            <a:off x="14858390" y="7881511"/>
            <a:ext cx="8344335" cy="8229600"/>
          </a:xfrm>
          <a:custGeom>
            <a:avLst/>
            <a:gdLst/>
            <a:ahLst/>
            <a:cxnLst/>
            <a:rect l="l" t="t" r="r" b="b"/>
            <a:pathLst>
              <a:path w="8344335" h="8229600">
                <a:moveTo>
                  <a:pt x="8344335" y="0"/>
                </a:moveTo>
                <a:lnTo>
                  <a:pt x="0" y="0"/>
                </a:lnTo>
                <a:lnTo>
                  <a:pt x="0" y="8229600"/>
                </a:lnTo>
                <a:lnTo>
                  <a:pt x="8344335" y="8229600"/>
                </a:lnTo>
                <a:lnTo>
                  <a:pt x="8344335" y="0"/>
                </a:lnTo>
                <a:close/>
              </a:path>
            </a:pathLst>
          </a:custGeom>
          <a:blipFill>
            <a:blip r:embed="rId3">
              <a:alphaModFix amt="19999"/>
            </a:blip>
            <a:stretch>
              <a:fillRect/>
            </a:stretch>
          </a:blipFill>
        </p:spPr>
        <p:txBody>
          <a:bodyPr/>
          <a:lstStyle/>
          <a:p>
            <a:endParaRPr lang="en-VN"/>
          </a:p>
        </p:txBody>
      </p:sp>
      <p:sp>
        <p:nvSpPr>
          <p:cNvPr id="17" name="Freeform 17"/>
          <p:cNvSpPr/>
          <p:nvPr/>
        </p:nvSpPr>
        <p:spPr>
          <a:xfrm rot="-3229261">
            <a:off x="1965886" y="2587833"/>
            <a:ext cx="1327598" cy="540694"/>
          </a:xfrm>
          <a:custGeom>
            <a:avLst/>
            <a:gdLst/>
            <a:ahLst/>
            <a:cxnLst/>
            <a:rect l="l" t="t" r="r" b="b"/>
            <a:pathLst>
              <a:path w="1327598" h="540694">
                <a:moveTo>
                  <a:pt x="0" y="0"/>
                </a:moveTo>
                <a:lnTo>
                  <a:pt x="1327598" y="0"/>
                </a:lnTo>
                <a:lnTo>
                  <a:pt x="1327598" y="540694"/>
                </a:lnTo>
                <a:lnTo>
                  <a:pt x="0" y="5406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8" name="Freeform 18"/>
          <p:cNvSpPr/>
          <p:nvPr/>
        </p:nvSpPr>
        <p:spPr>
          <a:xfrm rot="3228000" flipH="1">
            <a:off x="14992299" y="2837052"/>
            <a:ext cx="1327598" cy="540694"/>
          </a:xfrm>
          <a:custGeom>
            <a:avLst/>
            <a:gdLst/>
            <a:ahLst/>
            <a:cxnLst/>
            <a:rect l="l" t="t" r="r" b="b"/>
            <a:pathLst>
              <a:path w="1327598" h="540694">
                <a:moveTo>
                  <a:pt x="1327598" y="0"/>
                </a:moveTo>
                <a:lnTo>
                  <a:pt x="0" y="0"/>
                </a:lnTo>
                <a:lnTo>
                  <a:pt x="0" y="540694"/>
                </a:lnTo>
                <a:lnTo>
                  <a:pt x="1327598" y="540694"/>
                </a:lnTo>
                <a:lnTo>
                  <a:pt x="1327598"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9" name="Freeform 19"/>
          <p:cNvSpPr/>
          <p:nvPr/>
        </p:nvSpPr>
        <p:spPr>
          <a:xfrm>
            <a:off x="2629685" y="7096796"/>
            <a:ext cx="1412821" cy="922187"/>
          </a:xfrm>
          <a:custGeom>
            <a:avLst/>
            <a:gdLst/>
            <a:ahLst/>
            <a:cxnLst/>
            <a:rect l="l" t="t" r="r" b="b"/>
            <a:pathLst>
              <a:path w="1412821" h="922187">
                <a:moveTo>
                  <a:pt x="0" y="0"/>
                </a:moveTo>
                <a:lnTo>
                  <a:pt x="1412821" y="0"/>
                </a:lnTo>
                <a:lnTo>
                  <a:pt x="1412821" y="922187"/>
                </a:lnTo>
                <a:lnTo>
                  <a:pt x="0" y="9221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20" name="Freeform 20"/>
          <p:cNvSpPr/>
          <p:nvPr/>
        </p:nvSpPr>
        <p:spPr>
          <a:xfrm flipH="1">
            <a:off x="14086369" y="7096796"/>
            <a:ext cx="1412821" cy="922187"/>
          </a:xfrm>
          <a:custGeom>
            <a:avLst/>
            <a:gdLst/>
            <a:ahLst/>
            <a:cxnLst/>
            <a:rect l="l" t="t" r="r" b="b"/>
            <a:pathLst>
              <a:path w="1412821" h="922187">
                <a:moveTo>
                  <a:pt x="1412821" y="0"/>
                </a:moveTo>
                <a:lnTo>
                  <a:pt x="0" y="0"/>
                </a:lnTo>
                <a:lnTo>
                  <a:pt x="0" y="922187"/>
                </a:lnTo>
                <a:lnTo>
                  <a:pt x="1412821" y="922187"/>
                </a:lnTo>
                <a:lnTo>
                  <a:pt x="141282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21" name="TextBox 21"/>
          <p:cNvSpPr txBox="1"/>
          <p:nvPr/>
        </p:nvSpPr>
        <p:spPr>
          <a:xfrm>
            <a:off x="4419197" y="3204324"/>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Le Huynh Thien</a:t>
            </a:r>
          </a:p>
        </p:txBody>
      </p:sp>
      <p:sp>
        <p:nvSpPr>
          <p:cNvPr id="23" name="TextBox 23"/>
          <p:cNvSpPr txBox="1"/>
          <p:nvPr/>
        </p:nvSpPr>
        <p:spPr>
          <a:xfrm>
            <a:off x="3695409" y="1019175"/>
            <a:ext cx="10897182" cy="1143000"/>
          </a:xfrm>
          <a:prstGeom prst="rect">
            <a:avLst/>
          </a:prstGeom>
        </p:spPr>
        <p:txBody>
          <a:bodyPr lIns="0" tIns="0" rIns="0" bIns="0" rtlCol="0" anchor="t">
            <a:spAutoFit/>
          </a:bodyPr>
          <a:lstStyle/>
          <a:p>
            <a:pPr marL="0" lvl="0" indent="0" algn="ctr">
              <a:lnSpc>
                <a:spcPts val="8999"/>
              </a:lnSpc>
            </a:pPr>
            <a:r>
              <a:rPr lang="en-US" sz="7499" u="none" strike="noStrike" spc="89" dirty="0">
                <a:solidFill>
                  <a:srgbClr val="915833">
                    <a:alpha val="80000"/>
                  </a:srgbClr>
                </a:solidFill>
                <a:latin typeface="More Sugar"/>
                <a:ea typeface="More Sugar"/>
                <a:cs typeface="More Sugar"/>
                <a:sym typeface="More Sugar"/>
              </a:rPr>
              <a:t>Team Members</a:t>
            </a:r>
          </a:p>
        </p:txBody>
      </p:sp>
      <p:sp>
        <p:nvSpPr>
          <p:cNvPr id="28" name="TextBox 21">
            <a:extLst>
              <a:ext uri="{FF2B5EF4-FFF2-40B4-BE49-F238E27FC236}">
                <a16:creationId xmlns:a16="http://schemas.microsoft.com/office/drawing/2014/main" id="{26726F8C-B06F-2ACE-C88A-999B1C26892D}"/>
              </a:ext>
            </a:extLst>
          </p:cNvPr>
          <p:cNvSpPr txBox="1"/>
          <p:nvPr/>
        </p:nvSpPr>
        <p:spPr>
          <a:xfrm>
            <a:off x="9975556" y="3204324"/>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ITCSIU23036</a:t>
            </a:r>
          </a:p>
        </p:txBody>
      </p:sp>
      <p:sp>
        <p:nvSpPr>
          <p:cNvPr id="29" name="TextBox 21">
            <a:extLst>
              <a:ext uri="{FF2B5EF4-FFF2-40B4-BE49-F238E27FC236}">
                <a16:creationId xmlns:a16="http://schemas.microsoft.com/office/drawing/2014/main" id="{B428368B-0E4F-19A8-032E-46BA7E583338}"/>
              </a:ext>
            </a:extLst>
          </p:cNvPr>
          <p:cNvSpPr txBox="1"/>
          <p:nvPr/>
        </p:nvSpPr>
        <p:spPr>
          <a:xfrm>
            <a:off x="4419197" y="4777181"/>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Doan Xuan Cao</a:t>
            </a:r>
          </a:p>
        </p:txBody>
      </p:sp>
      <p:sp>
        <p:nvSpPr>
          <p:cNvPr id="30" name="TextBox 21">
            <a:extLst>
              <a:ext uri="{FF2B5EF4-FFF2-40B4-BE49-F238E27FC236}">
                <a16:creationId xmlns:a16="http://schemas.microsoft.com/office/drawing/2014/main" id="{A0F791D2-BA2D-213A-B4FD-CCEBC701882D}"/>
              </a:ext>
            </a:extLst>
          </p:cNvPr>
          <p:cNvSpPr txBox="1"/>
          <p:nvPr/>
        </p:nvSpPr>
        <p:spPr>
          <a:xfrm>
            <a:off x="9975556" y="4777181"/>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ITITIU23004</a:t>
            </a:r>
          </a:p>
        </p:txBody>
      </p:sp>
      <p:sp>
        <p:nvSpPr>
          <p:cNvPr id="31" name="TextBox 21">
            <a:extLst>
              <a:ext uri="{FF2B5EF4-FFF2-40B4-BE49-F238E27FC236}">
                <a16:creationId xmlns:a16="http://schemas.microsoft.com/office/drawing/2014/main" id="{BD31A0B6-B7D9-44DF-85AA-0590CBEA0D4E}"/>
              </a:ext>
            </a:extLst>
          </p:cNvPr>
          <p:cNvSpPr txBox="1"/>
          <p:nvPr/>
        </p:nvSpPr>
        <p:spPr>
          <a:xfrm>
            <a:off x="4419197" y="6533198"/>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Ly Gia Bao</a:t>
            </a:r>
          </a:p>
        </p:txBody>
      </p:sp>
      <p:sp>
        <p:nvSpPr>
          <p:cNvPr id="32" name="TextBox 21">
            <a:extLst>
              <a:ext uri="{FF2B5EF4-FFF2-40B4-BE49-F238E27FC236}">
                <a16:creationId xmlns:a16="http://schemas.microsoft.com/office/drawing/2014/main" id="{9C05F619-69F8-9BE8-8947-592909F5A4B9}"/>
              </a:ext>
            </a:extLst>
          </p:cNvPr>
          <p:cNvSpPr txBox="1"/>
          <p:nvPr/>
        </p:nvSpPr>
        <p:spPr>
          <a:xfrm>
            <a:off x="9975556" y="6533198"/>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ITDSIU23034</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heckerboard(across)">
                                      <p:cBhvr>
                                        <p:cTn id="19" dur="500"/>
                                        <p:tgtEl>
                                          <p:spTgt spid="3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heckerboard(across)">
                                      <p:cBhvr>
                                        <p:cTn id="22" dur="500"/>
                                        <p:tgtEl>
                                          <p:spTgt spid="31"/>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heckerboard(across)">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8" grpId="0"/>
      <p:bldP spid="29" grpId="0"/>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906D4-6C13-5488-7EEC-B150D172D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97190B-A864-DC66-9298-DDBCDCF42A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a:extLst>
              <a:ext uri="{FF2B5EF4-FFF2-40B4-BE49-F238E27FC236}">
                <a16:creationId xmlns:a16="http://schemas.microsoft.com/office/drawing/2014/main" id="{D6F1380D-54E9-ACBD-F9AD-2932EA3A39E0}"/>
              </a:ext>
            </a:extLst>
          </p:cNvPr>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a:extLst>
              <a:ext uri="{FF2B5EF4-FFF2-40B4-BE49-F238E27FC236}">
                <a16:creationId xmlns:a16="http://schemas.microsoft.com/office/drawing/2014/main" id="{E520853F-282C-5AAC-77E5-8A736AF40487}"/>
              </a:ext>
            </a:extLst>
          </p:cNvPr>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a:extLst>
              <a:ext uri="{FF2B5EF4-FFF2-40B4-BE49-F238E27FC236}">
                <a16:creationId xmlns:a16="http://schemas.microsoft.com/office/drawing/2014/main" id="{9387BA86-69B8-6039-2311-58DA7F8200EC}"/>
              </a:ext>
            </a:extLst>
          </p:cNvPr>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7" name="TextBox 7">
            <a:extLst>
              <a:ext uri="{FF2B5EF4-FFF2-40B4-BE49-F238E27FC236}">
                <a16:creationId xmlns:a16="http://schemas.microsoft.com/office/drawing/2014/main" id="{9B6D62DD-8EE5-C127-4DD1-D9E96CEEB685}"/>
              </a:ext>
            </a:extLst>
          </p:cNvPr>
          <p:cNvSpPr txBox="1"/>
          <p:nvPr/>
        </p:nvSpPr>
        <p:spPr>
          <a:xfrm>
            <a:off x="4776277" y="670568"/>
            <a:ext cx="8735445" cy="1141338"/>
          </a:xfrm>
          <a:prstGeom prst="rect">
            <a:avLst/>
          </a:prstGeom>
        </p:spPr>
        <p:txBody>
          <a:bodyPr wrap="square"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Tables of content</a:t>
            </a:r>
          </a:p>
        </p:txBody>
      </p:sp>
      <p:sp>
        <p:nvSpPr>
          <p:cNvPr id="9" name="Oval 8">
            <a:extLst>
              <a:ext uri="{FF2B5EF4-FFF2-40B4-BE49-F238E27FC236}">
                <a16:creationId xmlns:a16="http://schemas.microsoft.com/office/drawing/2014/main" id="{F47BEDEA-AD27-A78A-22C7-58653A707D03}"/>
              </a:ext>
            </a:extLst>
          </p:cNvPr>
          <p:cNvSpPr/>
          <p:nvPr/>
        </p:nvSpPr>
        <p:spPr>
          <a:xfrm>
            <a:off x="1570891"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1</a:t>
            </a:r>
          </a:p>
        </p:txBody>
      </p:sp>
      <p:sp>
        <p:nvSpPr>
          <p:cNvPr id="10" name="Oval 9">
            <a:extLst>
              <a:ext uri="{FF2B5EF4-FFF2-40B4-BE49-F238E27FC236}">
                <a16:creationId xmlns:a16="http://schemas.microsoft.com/office/drawing/2014/main" id="{ADCD7BEE-4B0A-3456-EB29-E92616F40B22}"/>
              </a:ext>
            </a:extLst>
          </p:cNvPr>
          <p:cNvSpPr/>
          <p:nvPr/>
        </p:nvSpPr>
        <p:spPr>
          <a:xfrm>
            <a:off x="5761891"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2</a:t>
            </a:r>
          </a:p>
        </p:txBody>
      </p:sp>
      <p:sp>
        <p:nvSpPr>
          <p:cNvPr id="12" name="Oval 11">
            <a:extLst>
              <a:ext uri="{FF2B5EF4-FFF2-40B4-BE49-F238E27FC236}">
                <a16:creationId xmlns:a16="http://schemas.microsoft.com/office/drawing/2014/main" id="{357E0EF4-00F6-22E5-5A7F-1131EC3B26D7}"/>
              </a:ext>
            </a:extLst>
          </p:cNvPr>
          <p:cNvSpPr/>
          <p:nvPr/>
        </p:nvSpPr>
        <p:spPr>
          <a:xfrm>
            <a:off x="10087706"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3</a:t>
            </a:r>
          </a:p>
        </p:txBody>
      </p:sp>
      <p:sp>
        <p:nvSpPr>
          <p:cNvPr id="13" name="Oval 12">
            <a:extLst>
              <a:ext uri="{FF2B5EF4-FFF2-40B4-BE49-F238E27FC236}">
                <a16:creationId xmlns:a16="http://schemas.microsoft.com/office/drawing/2014/main" id="{95705018-F404-08C4-9F58-8F0D169B3CF1}"/>
              </a:ext>
            </a:extLst>
          </p:cNvPr>
          <p:cNvSpPr/>
          <p:nvPr/>
        </p:nvSpPr>
        <p:spPr>
          <a:xfrm>
            <a:off x="14278706"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4</a:t>
            </a:r>
          </a:p>
        </p:txBody>
      </p:sp>
      <p:sp>
        <p:nvSpPr>
          <p:cNvPr id="16" name="TextBox 7">
            <a:extLst>
              <a:ext uri="{FF2B5EF4-FFF2-40B4-BE49-F238E27FC236}">
                <a16:creationId xmlns:a16="http://schemas.microsoft.com/office/drawing/2014/main" id="{3CD6996F-3AAE-1808-3F78-FA15A1A161B5}"/>
              </a:ext>
            </a:extLst>
          </p:cNvPr>
          <p:cNvSpPr txBox="1"/>
          <p:nvPr/>
        </p:nvSpPr>
        <p:spPr>
          <a:xfrm>
            <a:off x="1284552" y="6362700"/>
            <a:ext cx="3456556"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Abstraction</a:t>
            </a:r>
          </a:p>
        </p:txBody>
      </p:sp>
      <p:sp>
        <p:nvSpPr>
          <p:cNvPr id="17" name="TextBox 7">
            <a:extLst>
              <a:ext uri="{FF2B5EF4-FFF2-40B4-BE49-F238E27FC236}">
                <a16:creationId xmlns:a16="http://schemas.microsoft.com/office/drawing/2014/main" id="{829EA69F-38EB-FAD3-3091-994E5EFF6745}"/>
              </a:ext>
            </a:extLst>
          </p:cNvPr>
          <p:cNvSpPr txBox="1"/>
          <p:nvPr/>
        </p:nvSpPr>
        <p:spPr>
          <a:xfrm>
            <a:off x="5275382"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Class Diagram</a:t>
            </a:r>
          </a:p>
        </p:txBody>
      </p:sp>
      <p:sp>
        <p:nvSpPr>
          <p:cNvPr id="20" name="TextBox 7">
            <a:extLst>
              <a:ext uri="{FF2B5EF4-FFF2-40B4-BE49-F238E27FC236}">
                <a16:creationId xmlns:a16="http://schemas.microsoft.com/office/drawing/2014/main" id="{5C4AC74B-35A5-C6EC-97BE-289032221B67}"/>
              </a:ext>
            </a:extLst>
          </p:cNvPr>
          <p:cNvSpPr txBox="1"/>
          <p:nvPr/>
        </p:nvSpPr>
        <p:spPr>
          <a:xfrm>
            <a:off x="9601197"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UI Design</a:t>
            </a:r>
          </a:p>
        </p:txBody>
      </p:sp>
      <p:sp>
        <p:nvSpPr>
          <p:cNvPr id="21" name="TextBox 7">
            <a:extLst>
              <a:ext uri="{FF2B5EF4-FFF2-40B4-BE49-F238E27FC236}">
                <a16:creationId xmlns:a16="http://schemas.microsoft.com/office/drawing/2014/main" id="{405B6079-4768-ADBD-90A9-F6F852AF6A00}"/>
              </a:ext>
            </a:extLst>
          </p:cNvPr>
          <p:cNvSpPr txBox="1"/>
          <p:nvPr/>
        </p:nvSpPr>
        <p:spPr>
          <a:xfrm>
            <a:off x="13792197"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Conclusion</a:t>
            </a:r>
          </a:p>
        </p:txBody>
      </p:sp>
    </p:spTree>
    <p:extLst>
      <p:ext uri="{BB962C8B-B14F-4D97-AF65-F5344CB8AC3E}">
        <p14:creationId xmlns:p14="http://schemas.microsoft.com/office/powerpoint/2010/main" val="1269129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300" fill="hold"/>
                                        <p:tgtEl>
                                          <p:spTgt spid="10"/>
                                        </p:tgtEl>
                                        <p:attrNameLst>
                                          <p:attrName>ppt_x</p:attrName>
                                        </p:attrNameLst>
                                      </p:cBhvr>
                                      <p:tavLst>
                                        <p:tav tm="0">
                                          <p:val>
                                            <p:strVal val="#ppt_x"/>
                                          </p:val>
                                        </p:tav>
                                        <p:tav tm="100000">
                                          <p:val>
                                            <p:strVal val="#ppt_x"/>
                                          </p:val>
                                        </p:tav>
                                      </p:tavLst>
                                    </p:anim>
                                    <p:anim calcmode="lin" valueType="num">
                                      <p:cBhvr additive="base">
                                        <p:cTn id="13" dur="3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600"/>
                            </p:stCondLst>
                            <p:childTnLst>
                              <p:par>
                                <p:cTn id="15" presetID="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300" fill="hold"/>
                                        <p:tgtEl>
                                          <p:spTgt spid="12"/>
                                        </p:tgtEl>
                                        <p:attrNameLst>
                                          <p:attrName>ppt_x</p:attrName>
                                        </p:attrNameLst>
                                      </p:cBhvr>
                                      <p:tavLst>
                                        <p:tav tm="0">
                                          <p:val>
                                            <p:strVal val="#ppt_x"/>
                                          </p:val>
                                        </p:tav>
                                        <p:tav tm="100000">
                                          <p:val>
                                            <p:strVal val="#ppt_x"/>
                                          </p:val>
                                        </p:tav>
                                      </p:tavLst>
                                    </p:anim>
                                    <p:anim calcmode="lin" valueType="num">
                                      <p:cBhvr additive="base">
                                        <p:cTn id="18" dur="30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900"/>
                            </p:stCondLst>
                            <p:childTnLst>
                              <p:par>
                                <p:cTn id="20" presetID="2" presetClass="entr" presetSubtype="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300" fill="hold"/>
                                        <p:tgtEl>
                                          <p:spTgt spid="13"/>
                                        </p:tgtEl>
                                        <p:attrNameLst>
                                          <p:attrName>ppt_x</p:attrName>
                                        </p:attrNameLst>
                                      </p:cBhvr>
                                      <p:tavLst>
                                        <p:tav tm="0">
                                          <p:val>
                                            <p:strVal val="#ppt_x"/>
                                          </p:val>
                                        </p:tav>
                                        <p:tav tm="100000">
                                          <p:val>
                                            <p:strVal val="#ppt_x"/>
                                          </p:val>
                                        </p:tav>
                                      </p:tavLst>
                                    </p:anim>
                                    <p:anim calcmode="lin" valueType="num">
                                      <p:cBhvr additive="base">
                                        <p:cTn id="23" dur="3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6" name="Freeform 6"/>
          <p:cNvSpPr/>
          <p:nvPr/>
        </p:nvSpPr>
        <p:spPr>
          <a:xfrm>
            <a:off x="468892" y="484259"/>
            <a:ext cx="4905770" cy="8448350"/>
          </a:xfrm>
          <a:custGeom>
            <a:avLst/>
            <a:gdLst/>
            <a:ahLst/>
            <a:cxnLst/>
            <a:rect l="l" t="t" r="r" b="b"/>
            <a:pathLst>
              <a:path w="4905770" h="8448350">
                <a:moveTo>
                  <a:pt x="0" y="0"/>
                </a:moveTo>
                <a:lnTo>
                  <a:pt x="4905770" y="0"/>
                </a:lnTo>
                <a:lnTo>
                  <a:pt x="4905770" y="8448350"/>
                </a:lnTo>
                <a:lnTo>
                  <a:pt x="0" y="8448350"/>
                </a:lnTo>
                <a:lnTo>
                  <a:pt x="0" y="0"/>
                </a:lnTo>
                <a:close/>
              </a:path>
            </a:pathLst>
          </a:custGeom>
          <a:blipFill>
            <a:blip r:embed="rId8"/>
            <a:stretch>
              <a:fillRect l="-34486" r="-37726"/>
            </a:stretch>
          </a:blipFill>
        </p:spPr>
        <p:txBody>
          <a:bodyPr/>
          <a:lstStyle/>
          <a:p>
            <a:endParaRPr lang="en-VN"/>
          </a:p>
        </p:txBody>
      </p:sp>
      <p:sp>
        <p:nvSpPr>
          <p:cNvPr id="7" name="TextBox 7"/>
          <p:cNvSpPr txBox="1"/>
          <p:nvPr/>
        </p:nvSpPr>
        <p:spPr>
          <a:xfrm>
            <a:off x="6047355" y="1542111"/>
            <a:ext cx="12604023" cy="1143000"/>
          </a:xfrm>
          <a:prstGeom prst="rect">
            <a:avLst/>
          </a:prstGeom>
        </p:spPr>
        <p:txBody>
          <a:bodyPr lIns="0" tIns="0" rIns="0" bIns="0" rtlCol="0" anchor="t">
            <a:spAutoFit/>
          </a:bodyPr>
          <a:lstStyle/>
          <a:p>
            <a:pPr marL="0" lvl="0" indent="0" algn="l">
              <a:lnSpc>
                <a:spcPts val="8999"/>
              </a:lnSpc>
            </a:pPr>
            <a:r>
              <a:rPr lang="en-US" sz="7499" spc="89" dirty="0">
                <a:solidFill>
                  <a:srgbClr val="915833">
                    <a:alpha val="80000"/>
                  </a:srgbClr>
                </a:solidFill>
                <a:latin typeface="More Sugar"/>
                <a:ea typeface="More Sugar"/>
                <a:cs typeface="More Sugar"/>
                <a:sym typeface="More Sugar"/>
              </a:rPr>
              <a:t>1. ABSTRACT</a:t>
            </a:r>
          </a:p>
        </p:txBody>
      </p:sp>
      <p:sp>
        <p:nvSpPr>
          <p:cNvPr id="8" name="TextBox 8"/>
          <p:cNvSpPr txBox="1"/>
          <p:nvPr/>
        </p:nvSpPr>
        <p:spPr>
          <a:xfrm>
            <a:off x="5533624" y="3114140"/>
            <a:ext cx="12754376" cy="5083571"/>
          </a:xfrm>
          <a:prstGeom prst="rect">
            <a:avLst/>
          </a:prstGeom>
        </p:spPr>
        <p:txBody>
          <a:bodyPr lIns="0" tIns="0" rIns="0" bIns="0" rtlCol="0" anchor="t">
            <a:spAutoFit/>
          </a:bodyPr>
          <a:lstStyle/>
          <a:p>
            <a:pPr algn="just">
              <a:lnSpc>
                <a:spcPct val="150000"/>
              </a:lnSpc>
              <a:spcBef>
                <a:spcPct val="0"/>
              </a:spcBef>
            </a:pPr>
            <a:r>
              <a:rPr lang="en-US" sz="4500" spc="61" dirty="0">
                <a:latin typeface="#9Slide03 Ample" panose="02000000000000000000" pitchFamily="2" charset="77"/>
                <a:ea typeface="More Sugar"/>
                <a:cs typeface="More Sugar"/>
                <a:sym typeface="More Sugar"/>
              </a:rPr>
              <a:t>This project develops Tetris Game, which is a classic and widely recognized puzzle video game. The game revolves around the placement of geometric shapes, known as </a:t>
            </a:r>
            <a:r>
              <a:rPr lang="en-US" sz="4500" spc="61" dirty="0" err="1">
                <a:latin typeface="#9Slide03 Ample" panose="02000000000000000000" pitchFamily="2" charset="77"/>
                <a:ea typeface="More Sugar"/>
                <a:cs typeface="More Sugar"/>
                <a:sym typeface="More Sugar"/>
              </a:rPr>
              <a:t>tetrominoes</a:t>
            </a:r>
            <a:r>
              <a:rPr lang="en-US" sz="4500" spc="61" dirty="0">
                <a:latin typeface="#9Slide03 Ample" panose="02000000000000000000" pitchFamily="2" charset="77"/>
                <a:ea typeface="More Sugar"/>
                <a:cs typeface="More Sugar"/>
                <a:sym typeface="More Sugar"/>
              </a:rPr>
              <a:t>, onto a grid-based playfield.</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dirty="0"/>
          </a:p>
        </p:txBody>
      </p:sp>
      <p:sp>
        <p:nvSpPr>
          <p:cNvPr id="3" name="Freeform 3"/>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1112646" y="2263470"/>
            <a:ext cx="5419414" cy="5208508"/>
          </a:xfrm>
          <a:custGeom>
            <a:avLst/>
            <a:gdLst/>
            <a:ahLst/>
            <a:cxnLst/>
            <a:rect l="l" t="t" r="r" b="b"/>
            <a:pathLst>
              <a:path w="6141367" h="5902363">
                <a:moveTo>
                  <a:pt x="0" y="0"/>
                </a:moveTo>
                <a:lnTo>
                  <a:pt x="6141367" y="0"/>
                </a:lnTo>
                <a:lnTo>
                  <a:pt x="6141367" y="5902363"/>
                </a:lnTo>
                <a:lnTo>
                  <a:pt x="0" y="5902363"/>
                </a:lnTo>
                <a:lnTo>
                  <a:pt x="0" y="0"/>
                </a:lnTo>
                <a:close/>
              </a:path>
            </a:pathLst>
          </a:custGeom>
          <a:blipFill>
            <a:blip r:embed="rId9"/>
            <a:stretch>
              <a:fillRect/>
            </a:stretch>
          </a:blipFill>
        </p:spPr>
        <p:txBody>
          <a:bodyPr/>
          <a:lstStyle/>
          <a:p>
            <a:endParaRPr lang="en-VN"/>
          </a:p>
        </p:txBody>
      </p:sp>
      <p:sp>
        <p:nvSpPr>
          <p:cNvPr id="9" name="TextBox 9"/>
          <p:cNvSpPr txBox="1"/>
          <p:nvPr/>
        </p:nvSpPr>
        <p:spPr>
          <a:xfrm>
            <a:off x="-881061" y="1065159"/>
            <a:ext cx="9905998" cy="1086195"/>
          </a:xfrm>
          <a:prstGeom prst="rect">
            <a:avLst/>
          </a:prstGeom>
        </p:spPr>
        <p:txBody>
          <a:bodyPr wrap="square"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1. </a:t>
            </a:r>
            <a:r>
              <a:rPr lang="en-US" sz="5500" spc="89" dirty="0" err="1">
                <a:solidFill>
                  <a:srgbClr val="915833">
                    <a:alpha val="80000"/>
                  </a:srgbClr>
                </a:solidFill>
                <a:latin typeface="More Sugar"/>
                <a:ea typeface="More Sugar"/>
                <a:cs typeface="More Sugar"/>
                <a:sym typeface="More Sugar"/>
              </a:rPr>
              <a:t>KeyHandler</a:t>
            </a:r>
            <a:r>
              <a:rPr lang="en-US" sz="5500" spc="89" dirty="0">
                <a:solidFill>
                  <a:srgbClr val="915833">
                    <a:alpha val="80000"/>
                  </a:srgbClr>
                </a:solidFill>
                <a:latin typeface="More Sugar"/>
                <a:ea typeface="More Sugar"/>
                <a:cs typeface="More Sugar"/>
                <a:sym typeface="More Sugar"/>
              </a:rPr>
              <a:t> Class</a:t>
            </a:r>
          </a:p>
        </p:txBody>
      </p:sp>
      <p:sp>
        <p:nvSpPr>
          <p:cNvPr id="11" name="TextBox 10">
            <a:extLst>
              <a:ext uri="{FF2B5EF4-FFF2-40B4-BE49-F238E27FC236}">
                <a16:creationId xmlns:a16="http://schemas.microsoft.com/office/drawing/2014/main" id="{0FA24FD7-79FC-4172-E351-ABB5CF829690}"/>
              </a:ext>
            </a:extLst>
          </p:cNvPr>
          <p:cNvSpPr txBox="1"/>
          <p:nvPr/>
        </p:nvSpPr>
        <p:spPr>
          <a:xfrm>
            <a:off x="1795058" y="3811755"/>
            <a:ext cx="8877058" cy="2137636"/>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200" spc="40" dirty="0">
                <a:solidFill>
                  <a:srgbClr val="000000"/>
                </a:solidFill>
                <a:latin typeface="#9Slide03 Ample" panose="02000000000000000000" pitchFamily="2" charset="77"/>
                <a:ea typeface="More Sugar"/>
                <a:cs typeface="More Sugar"/>
                <a:sym typeface="More Sugar"/>
              </a:rPr>
              <a:t>The class ensures encapsulated access to input states and translates user actions into game events.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6019799" y="2226546"/>
            <a:ext cx="6248402" cy="5033436"/>
          </a:xfrm>
          <a:custGeom>
            <a:avLst/>
            <a:gdLst/>
            <a:ahLst/>
            <a:cxnLst/>
            <a:rect l="l" t="t" r="r" b="b"/>
            <a:pathLst>
              <a:path w="6858463" h="5524873">
                <a:moveTo>
                  <a:pt x="0" y="0"/>
                </a:moveTo>
                <a:lnTo>
                  <a:pt x="6858464" y="0"/>
                </a:lnTo>
                <a:lnTo>
                  <a:pt x="6858464" y="5524873"/>
                </a:lnTo>
                <a:lnTo>
                  <a:pt x="0" y="5524873"/>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1527135" y="1019175"/>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2.GamePanel Class</a:t>
            </a:r>
          </a:p>
        </p:txBody>
      </p:sp>
      <p:sp>
        <p:nvSpPr>
          <p:cNvPr id="10" name="TextBox 10"/>
          <p:cNvSpPr txBox="1"/>
          <p:nvPr/>
        </p:nvSpPr>
        <p:spPr>
          <a:xfrm>
            <a:off x="343142" y="7505700"/>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a:t>
            </a:r>
            <a:r>
              <a:rPr lang="en-US" sz="3400" spc="40" dirty="0" err="1">
                <a:solidFill>
                  <a:srgbClr val="000000"/>
                </a:solidFill>
                <a:latin typeface="#9Slide03 Ample" panose="02000000000000000000" pitchFamily="2" charset="77"/>
                <a:ea typeface="More Sugar"/>
                <a:cs typeface="More Sugar"/>
                <a:sym typeface="More Sugar"/>
              </a:rPr>
              <a:t>GamePanel</a:t>
            </a:r>
            <a:r>
              <a:rPr lang="en-US" sz="3400" spc="40" dirty="0">
                <a:solidFill>
                  <a:srgbClr val="000000"/>
                </a:solidFill>
                <a:latin typeface="#9Slide03 Ample" panose="02000000000000000000" pitchFamily="2" charset="77"/>
                <a:ea typeface="More Sugar"/>
                <a:cs typeface="More Sugar"/>
                <a:sym typeface="More Sugar"/>
              </a:rPr>
              <a:t> class serves as the core component of the graphical user interface (GUI). It is responsible for managing the game loop, rendering game components, and interacting with the gameplay logic encapsulated in the </a:t>
            </a:r>
            <a:r>
              <a:rPr lang="en-US" sz="3400" spc="40" dirty="0" err="1">
                <a:solidFill>
                  <a:srgbClr val="000000"/>
                </a:solidFill>
                <a:latin typeface="#9Slide03 Ample" panose="02000000000000000000" pitchFamily="2" charset="77"/>
                <a:ea typeface="More Sugar"/>
                <a:cs typeface="More Sugar"/>
                <a:sym typeface="More Sugar"/>
              </a:rPr>
              <a:t>PlayManager</a:t>
            </a:r>
            <a:r>
              <a:rPr lang="en-US" sz="3400" spc="40" dirty="0">
                <a:solidFill>
                  <a:srgbClr val="000000"/>
                </a:solidFill>
                <a:latin typeface="#9Slide03 Ample" panose="02000000000000000000" pitchFamily="2" charset="77"/>
                <a:ea typeface="More Sugar"/>
                <a:cs typeface="More Sugar"/>
                <a:sym typeface="More Sugar"/>
              </a:rPr>
              <a:t> class. </a:t>
            </a:r>
          </a:p>
        </p:txBody>
      </p:sp>
      <p:sp>
        <p:nvSpPr>
          <p:cNvPr id="11" name="Freeform 3">
            <a:extLst>
              <a:ext uri="{FF2B5EF4-FFF2-40B4-BE49-F238E27FC236}">
                <a16:creationId xmlns:a16="http://schemas.microsoft.com/office/drawing/2014/main" id="{F2980133-5703-E66F-42E5-6F011C0EB77E}"/>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B4A8C1CB-58BD-F598-C574-21DEE2B036A2}"/>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96641" y="7281836"/>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3761640" y="3315445"/>
            <a:ext cx="10993321" cy="3705964"/>
          </a:xfrm>
          <a:custGeom>
            <a:avLst/>
            <a:gdLst/>
            <a:ahLst/>
            <a:cxnLst/>
            <a:rect l="l" t="t" r="r" b="b"/>
            <a:pathLst>
              <a:path w="10993321" h="3705964">
                <a:moveTo>
                  <a:pt x="0" y="0"/>
                </a:moveTo>
                <a:lnTo>
                  <a:pt x="10993320" y="0"/>
                </a:lnTo>
                <a:lnTo>
                  <a:pt x="10993320" y="3705963"/>
                </a:lnTo>
                <a:lnTo>
                  <a:pt x="0" y="3705963"/>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073142" y="1736769"/>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3.Sound Class</a:t>
            </a:r>
          </a:p>
        </p:txBody>
      </p:sp>
      <p:sp>
        <p:nvSpPr>
          <p:cNvPr id="10" name="TextBox 10"/>
          <p:cNvSpPr txBox="1"/>
          <p:nvPr/>
        </p:nvSpPr>
        <p:spPr>
          <a:xfrm>
            <a:off x="457442" y="7700063"/>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Sound class centralizes audio management for the game, including background music and sound effects. By encapsulating audio playback logic, it simplifies the integration of sound into the game.</a:t>
            </a:r>
          </a:p>
        </p:txBody>
      </p:sp>
      <p:sp>
        <p:nvSpPr>
          <p:cNvPr id="11" name="Freeform 3">
            <a:extLst>
              <a:ext uri="{FF2B5EF4-FFF2-40B4-BE49-F238E27FC236}">
                <a16:creationId xmlns:a16="http://schemas.microsoft.com/office/drawing/2014/main" id="{7B44D62F-759E-A152-97AB-79A5F49BA85E}"/>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DD76DC9B-30DC-0AB1-0731-1C1A26FD057B}"/>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4">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8" name="Freeform 8"/>
          <p:cNvSpPr/>
          <p:nvPr/>
        </p:nvSpPr>
        <p:spPr>
          <a:xfrm>
            <a:off x="12649200" y="2300842"/>
            <a:ext cx="3692374" cy="5338652"/>
          </a:xfrm>
          <a:custGeom>
            <a:avLst/>
            <a:gdLst/>
            <a:ahLst/>
            <a:cxnLst/>
            <a:rect l="l" t="t" r="r" b="b"/>
            <a:pathLst>
              <a:path w="3902567" h="5642565">
                <a:moveTo>
                  <a:pt x="0" y="0"/>
                </a:moveTo>
                <a:lnTo>
                  <a:pt x="3902566" y="0"/>
                </a:lnTo>
                <a:lnTo>
                  <a:pt x="3902566" y="5642565"/>
                </a:lnTo>
                <a:lnTo>
                  <a:pt x="0" y="5642565"/>
                </a:lnTo>
                <a:lnTo>
                  <a:pt x="0" y="0"/>
                </a:lnTo>
                <a:close/>
              </a:path>
            </a:pathLst>
          </a:custGeom>
          <a:blipFill>
            <a:blip r:embed="rId7"/>
            <a:stretch>
              <a:fillRect/>
            </a:stretch>
          </a:blipFill>
        </p:spPr>
        <p:txBody>
          <a:bodyPr/>
          <a:lstStyle/>
          <a:p>
            <a:endParaRPr lang="en-VN"/>
          </a:p>
        </p:txBody>
      </p:sp>
      <p:sp>
        <p:nvSpPr>
          <p:cNvPr id="9" name="TextBox 9"/>
          <p:cNvSpPr txBox="1"/>
          <p:nvPr/>
        </p:nvSpPr>
        <p:spPr>
          <a:xfrm>
            <a:off x="-1950198" y="1157841"/>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4.Block Class</a:t>
            </a:r>
          </a:p>
        </p:txBody>
      </p:sp>
      <p:sp>
        <p:nvSpPr>
          <p:cNvPr id="10" name="TextBox 10"/>
          <p:cNvSpPr txBox="1"/>
          <p:nvPr/>
        </p:nvSpPr>
        <p:spPr>
          <a:xfrm>
            <a:off x="2073143" y="3834536"/>
            <a:ext cx="9600958"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class encapsulates properties such as position, size, and color, and provides methods for rendering and updating blocks.</a:t>
            </a:r>
          </a:p>
        </p:txBody>
      </p:sp>
      <p:sp>
        <p:nvSpPr>
          <p:cNvPr id="11" name="Freeform 3">
            <a:extLst>
              <a:ext uri="{FF2B5EF4-FFF2-40B4-BE49-F238E27FC236}">
                <a16:creationId xmlns:a16="http://schemas.microsoft.com/office/drawing/2014/main" id="{13B17090-3F45-57FF-DE9E-5B057E17BB14}"/>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2FBBDEC8-FF09-8247-6B45-1FFE9C65287B}"/>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7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a:off x="16508995" y="6904356"/>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p:cNvSpPr/>
          <p:nvPr/>
        </p:nvSpPr>
        <p:spPr>
          <a:xfrm rot="-5400000">
            <a:off x="8949268" y="-562510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73576" y="7322114"/>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93951" y="4297840"/>
            <a:ext cx="3542304" cy="2832332"/>
          </a:xfrm>
          <a:custGeom>
            <a:avLst/>
            <a:gdLst/>
            <a:ahLst/>
            <a:cxnLst/>
            <a:rect l="l" t="t" r="r" b="b"/>
            <a:pathLst>
              <a:path w="3542304" h="2832332">
                <a:moveTo>
                  <a:pt x="0" y="0"/>
                </a:moveTo>
                <a:lnTo>
                  <a:pt x="3542304" y="0"/>
                </a:lnTo>
                <a:lnTo>
                  <a:pt x="3542304" y="2832333"/>
                </a:lnTo>
                <a:lnTo>
                  <a:pt x="0" y="283233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9" name="TextBox 9"/>
          <p:cNvSpPr txBox="1"/>
          <p:nvPr/>
        </p:nvSpPr>
        <p:spPr>
          <a:xfrm>
            <a:off x="-2434329" y="1740934"/>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5.Mino Class</a:t>
            </a:r>
          </a:p>
        </p:txBody>
      </p:sp>
      <p:sp>
        <p:nvSpPr>
          <p:cNvPr id="10" name="TextBox 10"/>
          <p:cNvSpPr txBox="1"/>
          <p:nvPr/>
        </p:nvSpPr>
        <p:spPr>
          <a:xfrm>
            <a:off x="2185704" y="3915363"/>
            <a:ext cx="8315363"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Mino class represents a generic Tetris piece composed of multiple Block instances. </a:t>
            </a:r>
          </a:p>
        </p:txBody>
      </p:sp>
      <p:sp>
        <p:nvSpPr>
          <p:cNvPr id="11" name="TextBox 4">
            <a:extLst>
              <a:ext uri="{FF2B5EF4-FFF2-40B4-BE49-F238E27FC236}">
                <a16:creationId xmlns:a16="http://schemas.microsoft.com/office/drawing/2014/main" id="{28CA4FE2-F880-C212-E1B5-ACA317723080}"/>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pic>
        <p:nvPicPr>
          <p:cNvPr id="1030" name="Picture 6" descr="Không có mô tả.">
            <a:extLst>
              <a:ext uri="{FF2B5EF4-FFF2-40B4-BE49-F238E27FC236}">
                <a16:creationId xmlns:a16="http://schemas.microsoft.com/office/drawing/2014/main" id="{1A3E073F-3922-ACDF-6FCC-6C8CD46DB8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3900" y="1740934"/>
            <a:ext cx="5197742" cy="6938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strips(downRight)">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79</TotalTime>
  <Words>815</Words>
  <Application>Microsoft Macintosh PowerPoint</Application>
  <PresentationFormat>Custom</PresentationFormat>
  <Paragraphs>98</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#9Slide03 Ample</vt:lpstr>
      <vt:lpstr>Aptos</vt:lpstr>
      <vt:lpstr>Arial</vt:lpstr>
      <vt:lpstr>Calibri</vt:lpstr>
      <vt:lpstr>More Sugar</vt:lpstr>
      <vt:lpstr>Playpen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Peach Cute Hand Drawn Playful Group Project Presentation</dc:title>
  <cp:lastModifiedBy>LE HUYNH THIEN</cp:lastModifiedBy>
  <cp:revision>6</cp:revision>
  <dcterms:created xsi:type="dcterms:W3CDTF">2006-08-16T00:00:00Z</dcterms:created>
  <dcterms:modified xsi:type="dcterms:W3CDTF">2024-12-22T03:12:58Z</dcterms:modified>
  <dc:identifier>DAGZzoXmG5I</dc:identifier>
</cp:coreProperties>
</file>